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3"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AECD34-7367-419E-A0BD-94D1198879B7}">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Lst>
        </p14:section>
        <p14:section name="Untitled Section" id="{C5BD9D42-2B4A-46AE-A829-B5C7E23F9531}">
          <p14:sldIdLst>
            <p14:sldId id="296"/>
            <p14:sldId id="318"/>
            <p14:sldId id="319"/>
            <p14:sldId id="321"/>
            <p14:sldId id="322"/>
            <p14:sldId id="323"/>
            <p14:sldId id="324"/>
            <p14:sldId id="288"/>
            <p14:sldId id="289"/>
            <p14:sldId id="320"/>
            <p14:sldId id="274"/>
            <p14:sldId id="333"/>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E79"/>
    <a:srgbClr val="005493"/>
    <a:srgbClr val="0948CB"/>
    <a:srgbClr val="0B49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0" d="100"/>
          <a:sy n="50" d="100"/>
        </p:scale>
        <p:origin x="48" y="4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2884C6-21D7-41C7-A6BB-D3C9B4ECB91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BE5DB04B-6C83-4AF8-A682-61B6657A99CA}">
      <dgm:prSet custT="1"/>
      <dgm:spPr/>
      <dgm:t>
        <a:bodyPr/>
        <a:lstStyle/>
        <a:p>
          <a:pPr algn="ctr"/>
          <a:br>
            <a:rPr lang="en-IN" sz="1800" dirty="0"/>
          </a:br>
          <a:r>
            <a:rPr lang="en-IN" sz="1800" dirty="0"/>
            <a:t>API</a:t>
          </a:r>
          <a:br>
            <a:rPr lang="en-IN" sz="1800" dirty="0"/>
          </a:br>
          <a:r>
            <a:rPr lang="en-IN" sz="1800" dirty="0"/>
            <a:t>CALL</a:t>
          </a:r>
        </a:p>
      </dgm:t>
    </dgm:pt>
    <dgm:pt modelId="{C39EF78E-F73A-482F-9882-5754F70115DC}" type="parTrans" cxnId="{134FC345-3641-4743-8B8B-A95839CCBBC6}">
      <dgm:prSet/>
      <dgm:spPr/>
      <dgm:t>
        <a:bodyPr/>
        <a:lstStyle/>
        <a:p>
          <a:endParaRPr lang="en-IN"/>
        </a:p>
      </dgm:t>
    </dgm:pt>
    <dgm:pt modelId="{8B94C146-A4C8-42A9-9C59-5CE702F65320}" type="sibTrans" cxnId="{134FC345-3641-4743-8B8B-A95839CCBBC6}">
      <dgm:prSet/>
      <dgm:spPr/>
      <dgm:t>
        <a:bodyPr/>
        <a:lstStyle/>
        <a:p>
          <a:endParaRPr lang="en-IN"/>
        </a:p>
      </dgm:t>
    </dgm:pt>
    <dgm:pt modelId="{DE9231AA-BA0E-454A-85BD-81E6AB8C4113}">
      <dgm:prSet custT="1"/>
      <dgm:spPr/>
      <dgm:t>
        <a:bodyPr/>
        <a:lstStyle/>
        <a:p>
          <a:br>
            <a:rPr lang="en-IN" sz="1800" dirty="0"/>
          </a:br>
          <a:r>
            <a:rPr lang="en-IN" sz="1800" dirty="0"/>
            <a:t>Pandas</a:t>
          </a:r>
        </a:p>
      </dgm:t>
    </dgm:pt>
    <dgm:pt modelId="{68E77A84-7128-4932-A71B-C9E33F13A76E}" type="parTrans" cxnId="{37F04D77-7AF5-4BF3-BC5A-BD7BA52A80C1}">
      <dgm:prSet/>
      <dgm:spPr/>
      <dgm:t>
        <a:bodyPr/>
        <a:lstStyle/>
        <a:p>
          <a:endParaRPr lang="en-IN"/>
        </a:p>
      </dgm:t>
    </dgm:pt>
    <dgm:pt modelId="{F6BF99DF-06FA-4F6E-9F25-9D40E51B07FD}" type="sibTrans" cxnId="{37F04D77-7AF5-4BF3-BC5A-BD7BA52A80C1}">
      <dgm:prSet/>
      <dgm:spPr/>
      <dgm:t>
        <a:bodyPr/>
        <a:lstStyle/>
        <a:p>
          <a:endParaRPr lang="en-IN"/>
        </a:p>
      </dgm:t>
    </dgm:pt>
    <dgm:pt modelId="{B532AFD4-64D9-46BC-AB0E-0A6AEE4EF3A1}">
      <dgm:prSet custT="1"/>
      <dgm:spPr/>
      <dgm:t>
        <a:bodyPr/>
        <a:lstStyle/>
        <a:p>
          <a:r>
            <a:rPr lang="en-IN" sz="1600" dirty="0"/>
            <a:t>Request API to assess the Data</a:t>
          </a:r>
        </a:p>
      </dgm:t>
    </dgm:pt>
    <dgm:pt modelId="{0B4EDCDD-815D-4C88-A37C-FD7231BF4DE1}" type="parTrans" cxnId="{867CB542-2FAB-4F34-83DE-21A3CCB5770A}">
      <dgm:prSet/>
      <dgm:spPr/>
      <dgm:t>
        <a:bodyPr/>
        <a:lstStyle/>
        <a:p>
          <a:endParaRPr lang="en-IN"/>
        </a:p>
      </dgm:t>
    </dgm:pt>
    <dgm:pt modelId="{2CB6BF7B-346A-4951-B709-10181445BD82}" type="sibTrans" cxnId="{867CB542-2FAB-4F34-83DE-21A3CCB5770A}">
      <dgm:prSet/>
      <dgm:spPr/>
      <dgm:t>
        <a:bodyPr/>
        <a:lstStyle/>
        <a:p>
          <a:endParaRPr lang="en-IN"/>
        </a:p>
      </dgm:t>
    </dgm:pt>
    <dgm:pt modelId="{8FDCB442-4E95-4707-823F-6A340AED974E}">
      <dgm:prSet custT="1"/>
      <dgm:spPr/>
      <dgm:t>
        <a:bodyPr/>
        <a:lstStyle/>
        <a:p>
          <a:r>
            <a:rPr lang="en-IN" sz="1600" dirty="0"/>
            <a:t>Used to Covert the Loaded Data into Dataframe</a:t>
          </a:r>
        </a:p>
      </dgm:t>
    </dgm:pt>
    <dgm:pt modelId="{B1F9510E-0E92-4347-B623-4E1FE77248BE}" type="parTrans" cxnId="{5F2B80DF-8116-4E43-B5DD-214B0858E75B}">
      <dgm:prSet/>
      <dgm:spPr/>
      <dgm:t>
        <a:bodyPr/>
        <a:lstStyle/>
        <a:p>
          <a:endParaRPr lang="en-IN"/>
        </a:p>
      </dgm:t>
    </dgm:pt>
    <dgm:pt modelId="{68149B39-8616-493D-8A1E-20E3058A60D3}" type="sibTrans" cxnId="{5F2B80DF-8116-4E43-B5DD-214B0858E75B}">
      <dgm:prSet/>
      <dgm:spPr/>
      <dgm:t>
        <a:bodyPr/>
        <a:lstStyle/>
        <a:p>
          <a:endParaRPr lang="en-IN"/>
        </a:p>
      </dgm:t>
    </dgm:pt>
    <dgm:pt modelId="{FBF1119B-C22C-4598-928E-1932D5B305D6}">
      <dgm:prSet custT="1"/>
      <dgm:spPr/>
      <dgm:t>
        <a:bodyPr/>
        <a:lstStyle/>
        <a:p>
          <a:br>
            <a:rPr lang="en-IN" sz="1600" dirty="0"/>
          </a:br>
          <a:r>
            <a:rPr lang="en-IN" sz="1600" dirty="0"/>
            <a:t>Filtering</a:t>
          </a:r>
        </a:p>
      </dgm:t>
    </dgm:pt>
    <dgm:pt modelId="{0FCA9BE0-BCF4-40B0-8AA8-1B7BCC5449F8}" type="parTrans" cxnId="{AF24DE21-8B78-46CF-BBA3-C9946E89AD39}">
      <dgm:prSet/>
      <dgm:spPr/>
      <dgm:t>
        <a:bodyPr/>
        <a:lstStyle/>
        <a:p>
          <a:endParaRPr lang="en-IN"/>
        </a:p>
      </dgm:t>
    </dgm:pt>
    <dgm:pt modelId="{E25E3DEE-93BA-436F-AB6E-90AA24EE1F4A}" type="sibTrans" cxnId="{AF24DE21-8B78-46CF-BBA3-C9946E89AD39}">
      <dgm:prSet/>
      <dgm:spPr/>
      <dgm:t>
        <a:bodyPr/>
        <a:lstStyle/>
        <a:p>
          <a:endParaRPr lang="en-IN"/>
        </a:p>
      </dgm:t>
    </dgm:pt>
    <dgm:pt modelId="{0F2FBA92-4486-4EDC-8285-F51A21B623D2}">
      <dgm:prSet custT="1"/>
      <dgm:spPr/>
      <dgm:t>
        <a:bodyPr/>
        <a:lstStyle/>
        <a:p>
          <a:r>
            <a:rPr lang="en-IN" sz="1600" dirty="0"/>
            <a:t>Filtered the Dataframe to collect data for Falcon9.</a:t>
          </a:r>
        </a:p>
      </dgm:t>
    </dgm:pt>
    <dgm:pt modelId="{B9A12112-18B5-42DD-AC52-EB7A6F4BF6F9}" type="parTrans" cxnId="{4C703AC7-2E48-48E3-A618-6FB0D84A88D0}">
      <dgm:prSet/>
      <dgm:spPr/>
      <dgm:t>
        <a:bodyPr/>
        <a:lstStyle/>
        <a:p>
          <a:endParaRPr lang="en-IN"/>
        </a:p>
      </dgm:t>
    </dgm:pt>
    <dgm:pt modelId="{A14D94A7-EB7E-41B4-A3C2-83087B79E044}" type="sibTrans" cxnId="{4C703AC7-2E48-48E3-A618-6FB0D84A88D0}">
      <dgm:prSet/>
      <dgm:spPr/>
      <dgm:t>
        <a:bodyPr/>
        <a:lstStyle/>
        <a:p>
          <a:endParaRPr lang="en-IN"/>
        </a:p>
      </dgm:t>
    </dgm:pt>
    <dgm:pt modelId="{9E216A26-FF36-4AF8-8324-D7E0DA2EDCC3}">
      <dgm:prSet custT="1"/>
      <dgm:spPr/>
      <dgm:t>
        <a:bodyPr/>
        <a:lstStyle/>
        <a:p>
          <a:r>
            <a:rPr lang="en-IN" sz="1600" dirty="0"/>
            <a:t> Save</a:t>
          </a:r>
        </a:p>
      </dgm:t>
    </dgm:pt>
    <dgm:pt modelId="{E719CCE3-7CD4-495A-B5AF-46BFD6AB7B0D}" type="parTrans" cxnId="{F5BD2B96-E9C2-4BDA-B211-220B0FD53BE5}">
      <dgm:prSet/>
      <dgm:spPr/>
      <dgm:t>
        <a:bodyPr/>
        <a:lstStyle/>
        <a:p>
          <a:endParaRPr lang="en-IN"/>
        </a:p>
      </dgm:t>
    </dgm:pt>
    <dgm:pt modelId="{0A21F87D-E0E4-4E79-A7D2-C442D21F7711}" type="sibTrans" cxnId="{F5BD2B96-E9C2-4BDA-B211-220B0FD53BE5}">
      <dgm:prSet/>
      <dgm:spPr/>
      <dgm:t>
        <a:bodyPr/>
        <a:lstStyle/>
        <a:p>
          <a:endParaRPr lang="en-IN"/>
        </a:p>
      </dgm:t>
    </dgm:pt>
    <dgm:pt modelId="{C225F7F0-9BE8-40F6-BBF0-19292697931F}">
      <dgm:prSet custT="1"/>
      <dgm:spPr/>
      <dgm:t>
        <a:bodyPr/>
        <a:lstStyle/>
        <a:p>
          <a:r>
            <a:rPr lang="en-IN" sz="1600" dirty="0"/>
            <a:t>Saved the filtered Dataframe as a csv file</a:t>
          </a:r>
        </a:p>
      </dgm:t>
    </dgm:pt>
    <dgm:pt modelId="{D98432EA-197F-40F2-BC8F-E584CE11E43F}" type="parTrans" cxnId="{72940B44-1C2D-4433-A82D-481CF6A1477C}">
      <dgm:prSet/>
      <dgm:spPr/>
      <dgm:t>
        <a:bodyPr/>
        <a:lstStyle/>
        <a:p>
          <a:endParaRPr lang="en-IN"/>
        </a:p>
      </dgm:t>
    </dgm:pt>
    <dgm:pt modelId="{FC7C3460-2979-4120-89DB-33523410A6CB}" type="sibTrans" cxnId="{72940B44-1C2D-4433-A82D-481CF6A1477C}">
      <dgm:prSet/>
      <dgm:spPr/>
      <dgm:t>
        <a:bodyPr/>
        <a:lstStyle/>
        <a:p>
          <a:endParaRPr lang="en-IN"/>
        </a:p>
      </dgm:t>
    </dgm:pt>
    <dgm:pt modelId="{DA17F8A7-4A00-440D-AF01-8D24962A3340}" type="pres">
      <dgm:prSet presAssocID="{962884C6-21D7-41C7-A6BB-D3C9B4ECB915}" presName="linearFlow" presStyleCnt="0">
        <dgm:presLayoutVars>
          <dgm:dir/>
          <dgm:animLvl val="lvl"/>
          <dgm:resizeHandles val="exact"/>
        </dgm:presLayoutVars>
      </dgm:prSet>
      <dgm:spPr/>
    </dgm:pt>
    <dgm:pt modelId="{68AF9454-ECA4-42C3-8B10-D3878E81DE8C}" type="pres">
      <dgm:prSet presAssocID="{BE5DB04B-6C83-4AF8-A682-61B6657A99CA}" presName="composite" presStyleCnt="0"/>
      <dgm:spPr/>
    </dgm:pt>
    <dgm:pt modelId="{1888D936-29D1-4F31-8DAC-C274EF583474}" type="pres">
      <dgm:prSet presAssocID="{BE5DB04B-6C83-4AF8-A682-61B6657A99CA}" presName="parentText" presStyleLbl="alignNode1" presStyleIdx="0" presStyleCnt="4">
        <dgm:presLayoutVars>
          <dgm:chMax val="1"/>
          <dgm:bulletEnabled val="1"/>
        </dgm:presLayoutVars>
      </dgm:prSet>
      <dgm:spPr/>
    </dgm:pt>
    <dgm:pt modelId="{89A4007A-F234-4205-A916-E713E8469C91}" type="pres">
      <dgm:prSet presAssocID="{BE5DB04B-6C83-4AF8-A682-61B6657A99CA}" presName="descendantText" presStyleLbl="alignAcc1" presStyleIdx="0" presStyleCnt="4">
        <dgm:presLayoutVars>
          <dgm:bulletEnabled val="1"/>
        </dgm:presLayoutVars>
      </dgm:prSet>
      <dgm:spPr/>
    </dgm:pt>
    <dgm:pt modelId="{20FDBED3-AA22-474E-982F-3EF4063BEF0F}" type="pres">
      <dgm:prSet presAssocID="{8B94C146-A4C8-42A9-9C59-5CE702F65320}" presName="sp" presStyleCnt="0"/>
      <dgm:spPr/>
    </dgm:pt>
    <dgm:pt modelId="{4D8B0DA6-972B-4E70-A28C-846AD9170D10}" type="pres">
      <dgm:prSet presAssocID="{DE9231AA-BA0E-454A-85BD-81E6AB8C4113}" presName="composite" presStyleCnt="0"/>
      <dgm:spPr/>
    </dgm:pt>
    <dgm:pt modelId="{F8F46503-7DF7-4901-9F77-359A3BD17AEA}" type="pres">
      <dgm:prSet presAssocID="{DE9231AA-BA0E-454A-85BD-81E6AB8C4113}" presName="parentText" presStyleLbl="alignNode1" presStyleIdx="1" presStyleCnt="4">
        <dgm:presLayoutVars>
          <dgm:chMax val="1"/>
          <dgm:bulletEnabled val="1"/>
        </dgm:presLayoutVars>
      </dgm:prSet>
      <dgm:spPr/>
    </dgm:pt>
    <dgm:pt modelId="{59792E16-81AA-4DCD-B663-BA240C67F866}" type="pres">
      <dgm:prSet presAssocID="{DE9231AA-BA0E-454A-85BD-81E6AB8C4113}" presName="descendantText" presStyleLbl="alignAcc1" presStyleIdx="1" presStyleCnt="4">
        <dgm:presLayoutVars>
          <dgm:bulletEnabled val="1"/>
        </dgm:presLayoutVars>
      </dgm:prSet>
      <dgm:spPr/>
    </dgm:pt>
    <dgm:pt modelId="{45099C55-48D4-4AE8-8A71-0FAFA419516F}" type="pres">
      <dgm:prSet presAssocID="{F6BF99DF-06FA-4F6E-9F25-9D40E51B07FD}" presName="sp" presStyleCnt="0"/>
      <dgm:spPr/>
    </dgm:pt>
    <dgm:pt modelId="{8ADD9579-CDBB-486F-B914-EBC88C8CACE4}" type="pres">
      <dgm:prSet presAssocID="{FBF1119B-C22C-4598-928E-1932D5B305D6}" presName="composite" presStyleCnt="0"/>
      <dgm:spPr/>
    </dgm:pt>
    <dgm:pt modelId="{946B5D44-BE77-4C60-B669-67C86C2E627C}" type="pres">
      <dgm:prSet presAssocID="{FBF1119B-C22C-4598-928E-1932D5B305D6}" presName="parentText" presStyleLbl="alignNode1" presStyleIdx="2" presStyleCnt="4">
        <dgm:presLayoutVars>
          <dgm:chMax val="1"/>
          <dgm:bulletEnabled val="1"/>
        </dgm:presLayoutVars>
      </dgm:prSet>
      <dgm:spPr/>
    </dgm:pt>
    <dgm:pt modelId="{E8F95AE2-9B8B-4181-8B87-95102B99AFCB}" type="pres">
      <dgm:prSet presAssocID="{FBF1119B-C22C-4598-928E-1932D5B305D6}" presName="descendantText" presStyleLbl="alignAcc1" presStyleIdx="2" presStyleCnt="4">
        <dgm:presLayoutVars>
          <dgm:bulletEnabled val="1"/>
        </dgm:presLayoutVars>
      </dgm:prSet>
      <dgm:spPr/>
    </dgm:pt>
    <dgm:pt modelId="{4D5AC3ED-2D46-43FE-9004-378605E79FB9}" type="pres">
      <dgm:prSet presAssocID="{E25E3DEE-93BA-436F-AB6E-90AA24EE1F4A}" presName="sp" presStyleCnt="0"/>
      <dgm:spPr/>
    </dgm:pt>
    <dgm:pt modelId="{7B1D5991-82FE-4DD3-915A-2D580CD36A3D}" type="pres">
      <dgm:prSet presAssocID="{9E216A26-FF36-4AF8-8324-D7E0DA2EDCC3}" presName="composite" presStyleCnt="0"/>
      <dgm:spPr/>
    </dgm:pt>
    <dgm:pt modelId="{0D45BCC1-336A-4B5F-9DC9-8FABA87B80FB}" type="pres">
      <dgm:prSet presAssocID="{9E216A26-FF36-4AF8-8324-D7E0DA2EDCC3}" presName="parentText" presStyleLbl="alignNode1" presStyleIdx="3" presStyleCnt="4">
        <dgm:presLayoutVars>
          <dgm:chMax val="1"/>
          <dgm:bulletEnabled val="1"/>
        </dgm:presLayoutVars>
      </dgm:prSet>
      <dgm:spPr/>
    </dgm:pt>
    <dgm:pt modelId="{126BE52E-CD2A-451D-8271-416999D1CD6D}" type="pres">
      <dgm:prSet presAssocID="{9E216A26-FF36-4AF8-8324-D7E0DA2EDCC3}" presName="descendantText" presStyleLbl="alignAcc1" presStyleIdx="3" presStyleCnt="4">
        <dgm:presLayoutVars>
          <dgm:bulletEnabled val="1"/>
        </dgm:presLayoutVars>
      </dgm:prSet>
      <dgm:spPr/>
    </dgm:pt>
  </dgm:ptLst>
  <dgm:cxnLst>
    <dgm:cxn modelId="{AF24DE21-8B78-46CF-BBA3-C9946E89AD39}" srcId="{962884C6-21D7-41C7-A6BB-D3C9B4ECB915}" destId="{FBF1119B-C22C-4598-928E-1932D5B305D6}" srcOrd="2" destOrd="0" parTransId="{0FCA9BE0-BCF4-40B0-8AA8-1B7BCC5449F8}" sibTransId="{E25E3DEE-93BA-436F-AB6E-90AA24EE1F4A}"/>
    <dgm:cxn modelId="{867CB542-2FAB-4F34-83DE-21A3CCB5770A}" srcId="{BE5DB04B-6C83-4AF8-A682-61B6657A99CA}" destId="{B532AFD4-64D9-46BC-AB0E-0A6AEE4EF3A1}" srcOrd="0" destOrd="0" parTransId="{0B4EDCDD-815D-4C88-A37C-FD7231BF4DE1}" sibTransId="{2CB6BF7B-346A-4951-B709-10181445BD82}"/>
    <dgm:cxn modelId="{72940B44-1C2D-4433-A82D-481CF6A1477C}" srcId="{9E216A26-FF36-4AF8-8324-D7E0DA2EDCC3}" destId="{C225F7F0-9BE8-40F6-BBF0-19292697931F}" srcOrd="0" destOrd="0" parTransId="{D98432EA-197F-40F2-BC8F-E584CE11E43F}" sibTransId="{FC7C3460-2979-4120-89DB-33523410A6CB}"/>
    <dgm:cxn modelId="{A1366444-3144-4585-B2B7-847AB62E0B57}" type="presOf" srcId="{9E216A26-FF36-4AF8-8324-D7E0DA2EDCC3}" destId="{0D45BCC1-336A-4B5F-9DC9-8FABA87B80FB}" srcOrd="0" destOrd="0" presId="urn:microsoft.com/office/officeart/2005/8/layout/chevron2"/>
    <dgm:cxn modelId="{E2248F64-5560-4B67-825F-06260F337E7F}" type="presOf" srcId="{B532AFD4-64D9-46BC-AB0E-0A6AEE4EF3A1}" destId="{89A4007A-F234-4205-A916-E713E8469C91}" srcOrd="0" destOrd="0" presId="urn:microsoft.com/office/officeart/2005/8/layout/chevron2"/>
    <dgm:cxn modelId="{589C5D45-C351-4699-94A9-7EEE088895AC}" type="presOf" srcId="{0F2FBA92-4486-4EDC-8285-F51A21B623D2}" destId="{E8F95AE2-9B8B-4181-8B87-95102B99AFCB}" srcOrd="0" destOrd="0" presId="urn:microsoft.com/office/officeart/2005/8/layout/chevron2"/>
    <dgm:cxn modelId="{134FC345-3641-4743-8B8B-A95839CCBBC6}" srcId="{962884C6-21D7-41C7-A6BB-D3C9B4ECB915}" destId="{BE5DB04B-6C83-4AF8-A682-61B6657A99CA}" srcOrd="0" destOrd="0" parTransId="{C39EF78E-F73A-482F-9882-5754F70115DC}" sibTransId="{8B94C146-A4C8-42A9-9C59-5CE702F65320}"/>
    <dgm:cxn modelId="{5819E06A-1FEA-4265-B21C-29F6A1EF3F27}" type="presOf" srcId="{BE5DB04B-6C83-4AF8-A682-61B6657A99CA}" destId="{1888D936-29D1-4F31-8DAC-C274EF583474}" srcOrd="0" destOrd="0" presId="urn:microsoft.com/office/officeart/2005/8/layout/chevron2"/>
    <dgm:cxn modelId="{8BA16C71-C843-4053-A3C5-BA85E920D8FF}" type="presOf" srcId="{FBF1119B-C22C-4598-928E-1932D5B305D6}" destId="{946B5D44-BE77-4C60-B669-67C86C2E627C}" srcOrd="0" destOrd="0" presId="urn:microsoft.com/office/officeart/2005/8/layout/chevron2"/>
    <dgm:cxn modelId="{37F04D77-7AF5-4BF3-BC5A-BD7BA52A80C1}" srcId="{962884C6-21D7-41C7-A6BB-D3C9B4ECB915}" destId="{DE9231AA-BA0E-454A-85BD-81E6AB8C4113}" srcOrd="1" destOrd="0" parTransId="{68E77A84-7128-4932-A71B-C9E33F13A76E}" sibTransId="{F6BF99DF-06FA-4F6E-9F25-9D40E51B07FD}"/>
    <dgm:cxn modelId="{CAD8F689-078D-4AED-BD6D-0142F0D1E359}" type="presOf" srcId="{C225F7F0-9BE8-40F6-BBF0-19292697931F}" destId="{126BE52E-CD2A-451D-8271-416999D1CD6D}" srcOrd="0" destOrd="0" presId="urn:microsoft.com/office/officeart/2005/8/layout/chevron2"/>
    <dgm:cxn modelId="{F5BD2B96-E9C2-4BDA-B211-220B0FD53BE5}" srcId="{962884C6-21D7-41C7-A6BB-D3C9B4ECB915}" destId="{9E216A26-FF36-4AF8-8324-D7E0DA2EDCC3}" srcOrd="3" destOrd="0" parTransId="{E719CCE3-7CD4-495A-B5AF-46BFD6AB7B0D}" sibTransId="{0A21F87D-E0E4-4E79-A7D2-C442D21F7711}"/>
    <dgm:cxn modelId="{524C65AD-F9F0-4FCC-8A73-8E38E7009E2E}" type="presOf" srcId="{DE9231AA-BA0E-454A-85BD-81E6AB8C4113}" destId="{F8F46503-7DF7-4901-9F77-359A3BD17AEA}" srcOrd="0" destOrd="0" presId="urn:microsoft.com/office/officeart/2005/8/layout/chevron2"/>
    <dgm:cxn modelId="{2FB464C1-C0EA-41EF-8FE2-1BB18CFD4E57}" type="presOf" srcId="{962884C6-21D7-41C7-A6BB-D3C9B4ECB915}" destId="{DA17F8A7-4A00-440D-AF01-8D24962A3340}" srcOrd="0" destOrd="0" presId="urn:microsoft.com/office/officeart/2005/8/layout/chevron2"/>
    <dgm:cxn modelId="{4C703AC7-2E48-48E3-A618-6FB0D84A88D0}" srcId="{FBF1119B-C22C-4598-928E-1932D5B305D6}" destId="{0F2FBA92-4486-4EDC-8285-F51A21B623D2}" srcOrd="0" destOrd="0" parTransId="{B9A12112-18B5-42DD-AC52-EB7A6F4BF6F9}" sibTransId="{A14D94A7-EB7E-41B4-A3C2-83087B79E044}"/>
    <dgm:cxn modelId="{5F2B80DF-8116-4E43-B5DD-214B0858E75B}" srcId="{DE9231AA-BA0E-454A-85BD-81E6AB8C4113}" destId="{8FDCB442-4E95-4707-823F-6A340AED974E}" srcOrd="0" destOrd="0" parTransId="{B1F9510E-0E92-4347-B623-4E1FE77248BE}" sibTransId="{68149B39-8616-493D-8A1E-20E3058A60D3}"/>
    <dgm:cxn modelId="{CB39F6E8-81F2-4F1A-9DFE-B0947BFCA618}" type="presOf" srcId="{8FDCB442-4E95-4707-823F-6A340AED974E}" destId="{59792E16-81AA-4DCD-B663-BA240C67F866}" srcOrd="0" destOrd="0" presId="urn:microsoft.com/office/officeart/2005/8/layout/chevron2"/>
    <dgm:cxn modelId="{D043EAF9-622F-43CB-BD96-8A18F696AB51}" type="presParOf" srcId="{DA17F8A7-4A00-440D-AF01-8D24962A3340}" destId="{68AF9454-ECA4-42C3-8B10-D3878E81DE8C}" srcOrd="0" destOrd="0" presId="urn:microsoft.com/office/officeart/2005/8/layout/chevron2"/>
    <dgm:cxn modelId="{63810050-689E-447F-8541-75E4B9A9DE99}" type="presParOf" srcId="{68AF9454-ECA4-42C3-8B10-D3878E81DE8C}" destId="{1888D936-29D1-4F31-8DAC-C274EF583474}" srcOrd="0" destOrd="0" presId="urn:microsoft.com/office/officeart/2005/8/layout/chevron2"/>
    <dgm:cxn modelId="{4203DEE5-7311-4114-A074-FBE8C01B5452}" type="presParOf" srcId="{68AF9454-ECA4-42C3-8B10-D3878E81DE8C}" destId="{89A4007A-F234-4205-A916-E713E8469C91}" srcOrd="1" destOrd="0" presId="urn:microsoft.com/office/officeart/2005/8/layout/chevron2"/>
    <dgm:cxn modelId="{CCE9728B-78D0-4324-8211-DF2FB94E16DD}" type="presParOf" srcId="{DA17F8A7-4A00-440D-AF01-8D24962A3340}" destId="{20FDBED3-AA22-474E-982F-3EF4063BEF0F}" srcOrd="1" destOrd="0" presId="urn:microsoft.com/office/officeart/2005/8/layout/chevron2"/>
    <dgm:cxn modelId="{B77555B3-1A2B-4E1C-A2CC-C696B7ACCD63}" type="presParOf" srcId="{DA17F8A7-4A00-440D-AF01-8D24962A3340}" destId="{4D8B0DA6-972B-4E70-A28C-846AD9170D10}" srcOrd="2" destOrd="0" presId="urn:microsoft.com/office/officeart/2005/8/layout/chevron2"/>
    <dgm:cxn modelId="{773B69EB-F00F-4405-A322-B3E90ACB11E8}" type="presParOf" srcId="{4D8B0DA6-972B-4E70-A28C-846AD9170D10}" destId="{F8F46503-7DF7-4901-9F77-359A3BD17AEA}" srcOrd="0" destOrd="0" presId="urn:microsoft.com/office/officeart/2005/8/layout/chevron2"/>
    <dgm:cxn modelId="{9859F11B-FB94-4F89-962F-37785145E75A}" type="presParOf" srcId="{4D8B0DA6-972B-4E70-A28C-846AD9170D10}" destId="{59792E16-81AA-4DCD-B663-BA240C67F866}" srcOrd="1" destOrd="0" presId="urn:microsoft.com/office/officeart/2005/8/layout/chevron2"/>
    <dgm:cxn modelId="{597FE192-B05D-46D5-A637-4F2F38BD3335}" type="presParOf" srcId="{DA17F8A7-4A00-440D-AF01-8D24962A3340}" destId="{45099C55-48D4-4AE8-8A71-0FAFA419516F}" srcOrd="3" destOrd="0" presId="urn:microsoft.com/office/officeart/2005/8/layout/chevron2"/>
    <dgm:cxn modelId="{AE709285-E247-4B26-83C8-491FA3058E96}" type="presParOf" srcId="{DA17F8A7-4A00-440D-AF01-8D24962A3340}" destId="{8ADD9579-CDBB-486F-B914-EBC88C8CACE4}" srcOrd="4" destOrd="0" presId="urn:microsoft.com/office/officeart/2005/8/layout/chevron2"/>
    <dgm:cxn modelId="{E685B136-E591-4C7A-A0CA-5A7E4F7EB132}" type="presParOf" srcId="{8ADD9579-CDBB-486F-B914-EBC88C8CACE4}" destId="{946B5D44-BE77-4C60-B669-67C86C2E627C}" srcOrd="0" destOrd="0" presId="urn:microsoft.com/office/officeart/2005/8/layout/chevron2"/>
    <dgm:cxn modelId="{1C78DBF3-0028-430A-BF32-A9DB8FA9C76C}" type="presParOf" srcId="{8ADD9579-CDBB-486F-B914-EBC88C8CACE4}" destId="{E8F95AE2-9B8B-4181-8B87-95102B99AFCB}" srcOrd="1" destOrd="0" presId="urn:microsoft.com/office/officeart/2005/8/layout/chevron2"/>
    <dgm:cxn modelId="{1BE0F600-C5DE-4BAB-9556-396D01CFABE1}" type="presParOf" srcId="{DA17F8A7-4A00-440D-AF01-8D24962A3340}" destId="{4D5AC3ED-2D46-43FE-9004-378605E79FB9}" srcOrd="5" destOrd="0" presId="urn:microsoft.com/office/officeart/2005/8/layout/chevron2"/>
    <dgm:cxn modelId="{0E2392F1-F6B4-44EC-ADDD-C5F1479F158F}" type="presParOf" srcId="{DA17F8A7-4A00-440D-AF01-8D24962A3340}" destId="{7B1D5991-82FE-4DD3-915A-2D580CD36A3D}" srcOrd="6" destOrd="0" presId="urn:microsoft.com/office/officeart/2005/8/layout/chevron2"/>
    <dgm:cxn modelId="{AA65BE6E-D34B-471F-90F6-2A4034D44B22}" type="presParOf" srcId="{7B1D5991-82FE-4DD3-915A-2D580CD36A3D}" destId="{0D45BCC1-336A-4B5F-9DC9-8FABA87B80FB}" srcOrd="0" destOrd="0" presId="urn:microsoft.com/office/officeart/2005/8/layout/chevron2"/>
    <dgm:cxn modelId="{45C1A50F-6F62-474E-9685-EF5E77277812}" type="presParOf" srcId="{7B1D5991-82FE-4DD3-915A-2D580CD36A3D}" destId="{126BE52E-CD2A-451D-8271-416999D1CD6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F63193-61F2-4DAB-9CE5-B274A7C31DF3}"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D2E58F0E-26DB-47B4-B3A9-653B5C98A4B8}">
      <dgm:prSet custT="1"/>
      <dgm:spPr/>
      <dgm:t>
        <a:bodyPr/>
        <a:lstStyle/>
        <a:p>
          <a:r>
            <a:rPr lang="en-IN" sz="1600" dirty="0"/>
            <a:t>Request</a:t>
          </a:r>
        </a:p>
      </dgm:t>
    </dgm:pt>
    <dgm:pt modelId="{49D0EFCB-0109-4AA6-BA92-559A77586F36}" type="parTrans" cxnId="{C5F59842-3E00-4D79-B4E3-D36BB173FE8A}">
      <dgm:prSet/>
      <dgm:spPr/>
      <dgm:t>
        <a:bodyPr/>
        <a:lstStyle/>
        <a:p>
          <a:endParaRPr lang="en-IN"/>
        </a:p>
      </dgm:t>
    </dgm:pt>
    <dgm:pt modelId="{9DDD1F50-62BB-4FD2-90E6-36AF68891847}" type="sibTrans" cxnId="{C5F59842-3E00-4D79-B4E3-D36BB173FE8A}">
      <dgm:prSet/>
      <dgm:spPr/>
      <dgm:t>
        <a:bodyPr/>
        <a:lstStyle/>
        <a:p>
          <a:endParaRPr lang="en-IN"/>
        </a:p>
      </dgm:t>
    </dgm:pt>
    <dgm:pt modelId="{800E28F5-6166-41A8-AC50-952B8B928F13}">
      <dgm:prSet custT="1"/>
      <dgm:spPr/>
      <dgm:t>
        <a:bodyPr/>
        <a:lstStyle/>
        <a:p>
          <a:r>
            <a:rPr lang="en-IN" sz="1600" dirty="0"/>
            <a:t>Praising the html using BeautifulSoup </a:t>
          </a:r>
        </a:p>
      </dgm:t>
    </dgm:pt>
    <dgm:pt modelId="{E50B565F-12DB-44BF-8BF7-A9BABCEE97AD}" type="parTrans" cxnId="{D565B41F-7AB5-4034-AAB5-41EA338160EB}">
      <dgm:prSet/>
      <dgm:spPr/>
      <dgm:t>
        <a:bodyPr/>
        <a:lstStyle/>
        <a:p>
          <a:endParaRPr lang="en-IN"/>
        </a:p>
      </dgm:t>
    </dgm:pt>
    <dgm:pt modelId="{0710F116-8608-45D9-A4A9-D0D8CE60A3F9}" type="sibTrans" cxnId="{D565B41F-7AB5-4034-AAB5-41EA338160EB}">
      <dgm:prSet/>
      <dgm:spPr/>
      <dgm:t>
        <a:bodyPr/>
        <a:lstStyle/>
        <a:p>
          <a:endParaRPr lang="en-IN"/>
        </a:p>
      </dgm:t>
    </dgm:pt>
    <dgm:pt modelId="{C2EDF764-B155-48F5-9E8B-BC6F077E5E88}">
      <dgm:prSet custT="1"/>
      <dgm:spPr/>
      <dgm:t>
        <a:bodyPr/>
        <a:lstStyle/>
        <a:p>
          <a:r>
            <a:rPr lang="en-IN" sz="1600" dirty="0"/>
            <a:t>Filtering </a:t>
          </a:r>
          <a:br>
            <a:rPr lang="en-IN" sz="1600" dirty="0"/>
          </a:br>
          <a:r>
            <a:rPr lang="en-IN" sz="1600" dirty="0"/>
            <a:t>Tables</a:t>
          </a:r>
        </a:p>
      </dgm:t>
    </dgm:pt>
    <dgm:pt modelId="{93E00851-B99F-409A-A277-8769DB19483F}" type="parTrans" cxnId="{22F50DDB-D823-4B39-B754-772B879296EF}">
      <dgm:prSet/>
      <dgm:spPr/>
      <dgm:t>
        <a:bodyPr/>
        <a:lstStyle/>
        <a:p>
          <a:endParaRPr lang="en-IN"/>
        </a:p>
      </dgm:t>
    </dgm:pt>
    <dgm:pt modelId="{2D3DF61D-0995-4736-B16B-E72DBE5E2A4F}" type="sibTrans" cxnId="{22F50DDB-D823-4B39-B754-772B879296EF}">
      <dgm:prSet/>
      <dgm:spPr/>
      <dgm:t>
        <a:bodyPr/>
        <a:lstStyle/>
        <a:p>
          <a:endParaRPr lang="en-IN"/>
        </a:p>
      </dgm:t>
    </dgm:pt>
    <dgm:pt modelId="{4AB455B3-DF3D-4047-9D47-EE4CCFF70396}">
      <dgm:prSet custT="1"/>
      <dgm:spPr/>
      <dgm:t>
        <a:bodyPr/>
        <a:lstStyle/>
        <a:p>
          <a:r>
            <a:rPr lang="en-IN" sz="1600" dirty="0"/>
            <a:t>Collecting</a:t>
          </a:r>
          <a:br>
            <a:rPr lang="en-IN" sz="1600" dirty="0"/>
          </a:br>
          <a:r>
            <a:rPr lang="en-IN" sz="1600" dirty="0"/>
            <a:t>and</a:t>
          </a:r>
          <a:br>
            <a:rPr lang="en-IN" sz="1600" dirty="0"/>
          </a:br>
          <a:r>
            <a:rPr lang="en-IN" sz="1600" dirty="0"/>
            <a:t>Storing data in </a:t>
          </a:r>
          <a:br>
            <a:rPr lang="en-IN" sz="1600" dirty="0"/>
          </a:br>
          <a:r>
            <a:rPr lang="en-IN" sz="1600" dirty="0"/>
            <a:t>dataframe</a:t>
          </a:r>
        </a:p>
      </dgm:t>
    </dgm:pt>
    <dgm:pt modelId="{61E22F32-D77F-49CB-9D10-1798C1100807}" type="parTrans" cxnId="{61DDB1BD-F82F-40C0-8E59-66F5CABA0511}">
      <dgm:prSet/>
      <dgm:spPr/>
      <dgm:t>
        <a:bodyPr/>
        <a:lstStyle/>
        <a:p>
          <a:endParaRPr lang="en-IN"/>
        </a:p>
      </dgm:t>
    </dgm:pt>
    <dgm:pt modelId="{18DCACBB-EEDA-4F1A-AA24-C9085849EC10}" type="sibTrans" cxnId="{61DDB1BD-F82F-40C0-8E59-66F5CABA0511}">
      <dgm:prSet/>
      <dgm:spPr/>
      <dgm:t>
        <a:bodyPr/>
        <a:lstStyle/>
        <a:p>
          <a:endParaRPr lang="en-IN"/>
        </a:p>
      </dgm:t>
    </dgm:pt>
    <dgm:pt modelId="{D1D3FDB5-303E-4C39-BF4A-C443A73A8246}">
      <dgm:prSet custT="1"/>
      <dgm:spPr/>
      <dgm:t>
        <a:bodyPr/>
        <a:lstStyle/>
        <a:p>
          <a:r>
            <a:rPr lang="en-IN" sz="1600" dirty="0"/>
            <a:t>Exporting the data as a csv file.</a:t>
          </a:r>
        </a:p>
      </dgm:t>
    </dgm:pt>
    <dgm:pt modelId="{1292C53C-5E16-4796-9289-3760BD246A74}" type="parTrans" cxnId="{669E7F89-A3B8-480B-813C-87CF832790F5}">
      <dgm:prSet/>
      <dgm:spPr/>
      <dgm:t>
        <a:bodyPr/>
        <a:lstStyle/>
        <a:p>
          <a:endParaRPr lang="en-IN"/>
        </a:p>
      </dgm:t>
    </dgm:pt>
    <dgm:pt modelId="{2D4095BE-3DDA-45D8-BF20-6667E4CE9003}" type="sibTrans" cxnId="{669E7F89-A3B8-480B-813C-87CF832790F5}">
      <dgm:prSet/>
      <dgm:spPr/>
      <dgm:t>
        <a:bodyPr/>
        <a:lstStyle/>
        <a:p>
          <a:endParaRPr lang="en-IN"/>
        </a:p>
      </dgm:t>
    </dgm:pt>
    <dgm:pt modelId="{B8115141-156E-416B-B7AE-E1DFA346F4F9}" type="pres">
      <dgm:prSet presAssocID="{04F63193-61F2-4DAB-9CE5-B274A7C31DF3}" presName="Name0" presStyleCnt="0">
        <dgm:presLayoutVars>
          <dgm:dir/>
          <dgm:resizeHandles val="exact"/>
        </dgm:presLayoutVars>
      </dgm:prSet>
      <dgm:spPr/>
    </dgm:pt>
    <dgm:pt modelId="{18BDBE20-9813-48F7-9AA7-8272B3DC87A0}" type="pres">
      <dgm:prSet presAssocID="{04F63193-61F2-4DAB-9CE5-B274A7C31DF3}" presName="arrow" presStyleLbl="bgShp" presStyleIdx="0" presStyleCnt="1" custLinFactNeighborX="-26883" custLinFactNeighborY="647"/>
      <dgm:spPr/>
    </dgm:pt>
    <dgm:pt modelId="{81FE4F83-5E57-4897-99AC-EF99A4E51E06}" type="pres">
      <dgm:prSet presAssocID="{04F63193-61F2-4DAB-9CE5-B274A7C31DF3}" presName="points" presStyleCnt="0"/>
      <dgm:spPr/>
    </dgm:pt>
    <dgm:pt modelId="{6BC650DE-A5AC-48DE-AB2F-C78FA3996C88}" type="pres">
      <dgm:prSet presAssocID="{D2E58F0E-26DB-47B4-B3A9-653B5C98A4B8}" presName="compositeA" presStyleCnt="0"/>
      <dgm:spPr/>
    </dgm:pt>
    <dgm:pt modelId="{A28CF68B-6A87-4CB2-B7E1-F078CF137270}" type="pres">
      <dgm:prSet presAssocID="{D2E58F0E-26DB-47B4-B3A9-653B5C98A4B8}" presName="textA" presStyleLbl="revTx" presStyleIdx="0" presStyleCnt="5">
        <dgm:presLayoutVars>
          <dgm:bulletEnabled val="1"/>
        </dgm:presLayoutVars>
      </dgm:prSet>
      <dgm:spPr/>
    </dgm:pt>
    <dgm:pt modelId="{862E6384-6700-4866-AF29-3A0BBBEF7D32}" type="pres">
      <dgm:prSet presAssocID="{D2E58F0E-26DB-47B4-B3A9-653B5C98A4B8}" presName="circleA" presStyleLbl="node1" presStyleIdx="0" presStyleCnt="5"/>
      <dgm:spPr/>
    </dgm:pt>
    <dgm:pt modelId="{D142D7D9-C6A0-40E4-BCCE-011D57CC7D5A}" type="pres">
      <dgm:prSet presAssocID="{D2E58F0E-26DB-47B4-B3A9-653B5C98A4B8}" presName="spaceA" presStyleCnt="0"/>
      <dgm:spPr/>
    </dgm:pt>
    <dgm:pt modelId="{F185EAC1-16E4-4792-A4B9-32C94121BF30}" type="pres">
      <dgm:prSet presAssocID="{9DDD1F50-62BB-4FD2-90E6-36AF68891847}" presName="space" presStyleCnt="0"/>
      <dgm:spPr/>
    </dgm:pt>
    <dgm:pt modelId="{101505DB-022C-4EB6-95CA-C25A1FC9301F}" type="pres">
      <dgm:prSet presAssocID="{800E28F5-6166-41A8-AC50-952B8B928F13}" presName="compositeB" presStyleCnt="0"/>
      <dgm:spPr/>
    </dgm:pt>
    <dgm:pt modelId="{D54BBFEA-C741-4C26-880D-36E52057FB18}" type="pres">
      <dgm:prSet presAssocID="{800E28F5-6166-41A8-AC50-952B8B928F13}" presName="textB" presStyleLbl="revTx" presStyleIdx="1" presStyleCnt="5" custScaleX="115677">
        <dgm:presLayoutVars>
          <dgm:bulletEnabled val="1"/>
        </dgm:presLayoutVars>
      </dgm:prSet>
      <dgm:spPr/>
    </dgm:pt>
    <dgm:pt modelId="{6998AC64-295D-4539-A4EB-CED7FB2BC857}" type="pres">
      <dgm:prSet presAssocID="{800E28F5-6166-41A8-AC50-952B8B928F13}" presName="circleB" presStyleLbl="node1" presStyleIdx="1" presStyleCnt="5"/>
      <dgm:spPr/>
    </dgm:pt>
    <dgm:pt modelId="{87D2A9D8-9F0F-40F4-B9F9-EA64E021903F}" type="pres">
      <dgm:prSet presAssocID="{800E28F5-6166-41A8-AC50-952B8B928F13}" presName="spaceB" presStyleCnt="0"/>
      <dgm:spPr/>
    </dgm:pt>
    <dgm:pt modelId="{DFD3FD2A-D454-42D4-A0B8-8010EA2C71C4}" type="pres">
      <dgm:prSet presAssocID="{0710F116-8608-45D9-A4A9-D0D8CE60A3F9}" presName="space" presStyleCnt="0"/>
      <dgm:spPr/>
    </dgm:pt>
    <dgm:pt modelId="{D00618B9-DD33-4AC9-8DDA-4EC7A2EB1282}" type="pres">
      <dgm:prSet presAssocID="{C2EDF764-B155-48F5-9E8B-BC6F077E5E88}" presName="compositeA" presStyleCnt="0"/>
      <dgm:spPr/>
    </dgm:pt>
    <dgm:pt modelId="{0504DB41-E560-40B9-A252-80D07D167DEB}" type="pres">
      <dgm:prSet presAssocID="{C2EDF764-B155-48F5-9E8B-BC6F077E5E88}" presName="textA" presStyleLbl="revTx" presStyleIdx="2" presStyleCnt="5">
        <dgm:presLayoutVars>
          <dgm:bulletEnabled val="1"/>
        </dgm:presLayoutVars>
      </dgm:prSet>
      <dgm:spPr/>
    </dgm:pt>
    <dgm:pt modelId="{0278ECB8-E813-420B-98B0-7BEAEBFDEBDA}" type="pres">
      <dgm:prSet presAssocID="{C2EDF764-B155-48F5-9E8B-BC6F077E5E88}" presName="circleA" presStyleLbl="node1" presStyleIdx="2" presStyleCnt="5"/>
      <dgm:spPr/>
    </dgm:pt>
    <dgm:pt modelId="{B3588A2F-E96D-45BD-922D-609F8CF21423}" type="pres">
      <dgm:prSet presAssocID="{C2EDF764-B155-48F5-9E8B-BC6F077E5E88}" presName="spaceA" presStyleCnt="0"/>
      <dgm:spPr/>
    </dgm:pt>
    <dgm:pt modelId="{259209DC-AF9A-443C-AFB8-A16AE783B46D}" type="pres">
      <dgm:prSet presAssocID="{2D3DF61D-0995-4736-B16B-E72DBE5E2A4F}" presName="space" presStyleCnt="0"/>
      <dgm:spPr/>
    </dgm:pt>
    <dgm:pt modelId="{671DA739-E4AE-4622-B852-E9E3689FFCAE}" type="pres">
      <dgm:prSet presAssocID="{4AB455B3-DF3D-4047-9D47-EE4CCFF70396}" presName="compositeB" presStyleCnt="0"/>
      <dgm:spPr/>
    </dgm:pt>
    <dgm:pt modelId="{F2641C11-D52E-40A0-9258-2A1B9DA159B2}" type="pres">
      <dgm:prSet presAssocID="{4AB455B3-DF3D-4047-9D47-EE4CCFF70396}" presName="textB" presStyleLbl="revTx" presStyleIdx="3" presStyleCnt="5">
        <dgm:presLayoutVars>
          <dgm:bulletEnabled val="1"/>
        </dgm:presLayoutVars>
      </dgm:prSet>
      <dgm:spPr/>
    </dgm:pt>
    <dgm:pt modelId="{A6BFBFFF-564C-4315-9D95-4FC8CCF59C1C}" type="pres">
      <dgm:prSet presAssocID="{4AB455B3-DF3D-4047-9D47-EE4CCFF70396}" presName="circleB" presStyleLbl="node1" presStyleIdx="3" presStyleCnt="5"/>
      <dgm:spPr/>
    </dgm:pt>
    <dgm:pt modelId="{8529CA8C-BB3C-40CE-B996-260A59DEE8A2}" type="pres">
      <dgm:prSet presAssocID="{4AB455B3-DF3D-4047-9D47-EE4CCFF70396}" presName="spaceB" presStyleCnt="0"/>
      <dgm:spPr/>
    </dgm:pt>
    <dgm:pt modelId="{608557BD-B0C1-4C8C-BD50-0B074A4E8EE1}" type="pres">
      <dgm:prSet presAssocID="{18DCACBB-EEDA-4F1A-AA24-C9085849EC10}" presName="space" presStyleCnt="0"/>
      <dgm:spPr/>
    </dgm:pt>
    <dgm:pt modelId="{BB8DA271-E441-4660-815C-9A91D8286B23}" type="pres">
      <dgm:prSet presAssocID="{D1D3FDB5-303E-4C39-BF4A-C443A73A8246}" presName="compositeA" presStyleCnt="0"/>
      <dgm:spPr/>
    </dgm:pt>
    <dgm:pt modelId="{A4835DB4-D108-4083-A5BE-52490C81920D}" type="pres">
      <dgm:prSet presAssocID="{D1D3FDB5-303E-4C39-BF4A-C443A73A8246}" presName="textA" presStyleLbl="revTx" presStyleIdx="4" presStyleCnt="5">
        <dgm:presLayoutVars>
          <dgm:bulletEnabled val="1"/>
        </dgm:presLayoutVars>
      </dgm:prSet>
      <dgm:spPr/>
    </dgm:pt>
    <dgm:pt modelId="{FA7A2A1F-B3CF-46F1-8F06-44A412842A9C}" type="pres">
      <dgm:prSet presAssocID="{D1D3FDB5-303E-4C39-BF4A-C443A73A8246}" presName="circleA" presStyleLbl="node1" presStyleIdx="4" presStyleCnt="5"/>
      <dgm:spPr/>
    </dgm:pt>
    <dgm:pt modelId="{A7DBF3E6-A8BC-4FFC-8145-07922441DFEB}" type="pres">
      <dgm:prSet presAssocID="{D1D3FDB5-303E-4C39-BF4A-C443A73A8246}" presName="spaceA" presStyleCnt="0"/>
      <dgm:spPr/>
    </dgm:pt>
  </dgm:ptLst>
  <dgm:cxnLst>
    <dgm:cxn modelId="{D565B41F-7AB5-4034-AAB5-41EA338160EB}" srcId="{04F63193-61F2-4DAB-9CE5-B274A7C31DF3}" destId="{800E28F5-6166-41A8-AC50-952B8B928F13}" srcOrd="1" destOrd="0" parTransId="{E50B565F-12DB-44BF-8BF7-A9BABCEE97AD}" sibTransId="{0710F116-8608-45D9-A4A9-D0D8CE60A3F9}"/>
    <dgm:cxn modelId="{94759338-29D9-4731-B7BC-8A510278C72B}" type="presOf" srcId="{04F63193-61F2-4DAB-9CE5-B274A7C31DF3}" destId="{B8115141-156E-416B-B7AE-E1DFA346F4F9}" srcOrd="0" destOrd="0" presId="urn:microsoft.com/office/officeart/2005/8/layout/hProcess11"/>
    <dgm:cxn modelId="{C5F59842-3E00-4D79-B4E3-D36BB173FE8A}" srcId="{04F63193-61F2-4DAB-9CE5-B274A7C31DF3}" destId="{D2E58F0E-26DB-47B4-B3A9-653B5C98A4B8}" srcOrd="0" destOrd="0" parTransId="{49D0EFCB-0109-4AA6-BA92-559A77586F36}" sibTransId="{9DDD1F50-62BB-4FD2-90E6-36AF68891847}"/>
    <dgm:cxn modelId="{FB66CD47-40B3-4EA3-BF68-6B0CF56980F1}" type="presOf" srcId="{D2E58F0E-26DB-47B4-B3A9-653B5C98A4B8}" destId="{A28CF68B-6A87-4CB2-B7E1-F078CF137270}" srcOrd="0" destOrd="0" presId="urn:microsoft.com/office/officeart/2005/8/layout/hProcess11"/>
    <dgm:cxn modelId="{669E7F89-A3B8-480B-813C-87CF832790F5}" srcId="{04F63193-61F2-4DAB-9CE5-B274A7C31DF3}" destId="{D1D3FDB5-303E-4C39-BF4A-C443A73A8246}" srcOrd="4" destOrd="0" parTransId="{1292C53C-5E16-4796-9289-3760BD246A74}" sibTransId="{2D4095BE-3DDA-45D8-BF20-6667E4CE9003}"/>
    <dgm:cxn modelId="{61DDB1BD-F82F-40C0-8E59-66F5CABA0511}" srcId="{04F63193-61F2-4DAB-9CE5-B274A7C31DF3}" destId="{4AB455B3-DF3D-4047-9D47-EE4CCFF70396}" srcOrd="3" destOrd="0" parTransId="{61E22F32-D77F-49CB-9D10-1798C1100807}" sibTransId="{18DCACBB-EEDA-4F1A-AA24-C9085849EC10}"/>
    <dgm:cxn modelId="{173AA5C3-29CE-4725-83AC-F25D0C5F4122}" type="presOf" srcId="{4AB455B3-DF3D-4047-9D47-EE4CCFF70396}" destId="{F2641C11-D52E-40A0-9258-2A1B9DA159B2}" srcOrd="0" destOrd="0" presId="urn:microsoft.com/office/officeart/2005/8/layout/hProcess11"/>
    <dgm:cxn modelId="{92EDC5D8-43B5-4A31-93F1-CC57BD08C629}" type="presOf" srcId="{800E28F5-6166-41A8-AC50-952B8B928F13}" destId="{D54BBFEA-C741-4C26-880D-36E52057FB18}" srcOrd="0" destOrd="0" presId="urn:microsoft.com/office/officeart/2005/8/layout/hProcess11"/>
    <dgm:cxn modelId="{22F50DDB-D823-4B39-B754-772B879296EF}" srcId="{04F63193-61F2-4DAB-9CE5-B274A7C31DF3}" destId="{C2EDF764-B155-48F5-9E8B-BC6F077E5E88}" srcOrd="2" destOrd="0" parTransId="{93E00851-B99F-409A-A277-8769DB19483F}" sibTransId="{2D3DF61D-0995-4736-B16B-E72DBE5E2A4F}"/>
    <dgm:cxn modelId="{18C86CDC-B171-4924-AB40-7DFD9E0A9941}" type="presOf" srcId="{C2EDF764-B155-48F5-9E8B-BC6F077E5E88}" destId="{0504DB41-E560-40B9-A252-80D07D167DEB}" srcOrd="0" destOrd="0" presId="urn:microsoft.com/office/officeart/2005/8/layout/hProcess11"/>
    <dgm:cxn modelId="{9B149EFE-B573-45A6-B72A-6C35EDC2EA08}" type="presOf" srcId="{D1D3FDB5-303E-4C39-BF4A-C443A73A8246}" destId="{A4835DB4-D108-4083-A5BE-52490C81920D}" srcOrd="0" destOrd="0" presId="urn:microsoft.com/office/officeart/2005/8/layout/hProcess11"/>
    <dgm:cxn modelId="{3A5B8453-1419-4FA8-80BE-A7807BDCF11A}" type="presParOf" srcId="{B8115141-156E-416B-B7AE-E1DFA346F4F9}" destId="{18BDBE20-9813-48F7-9AA7-8272B3DC87A0}" srcOrd="0" destOrd="0" presId="urn:microsoft.com/office/officeart/2005/8/layout/hProcess11"/>
    <dgm:cxn modelId="{C2625D98-E096-48A0-9D3C-AF32E3314FCC}" type="presParOf" srcId="{B8115141-156E-416B-B7AE-E1DFA346F4F9}" destId="{81FE4F83-5E57-4897-99AC-EF99A4E51E06}" srcOrd="1" destOrd="0" presId="urn:microsoft.com/office/officeart/2005/8/layout/hProcess11"/>
    <dgm:cxn modelId="{BD6B5053-A1FD-4542-843E-2F1E9E9B1957}" type="presParOf" srcId="{81FE4F83-5E57-4897-99AC-EF99A4E51E06}" destId="{6BC650DE-A5AC-48DE-AB2F-C78FA3996C88}" srcOrd="0" destOrd="0" presId="urn:microsoft.com/office/officeart/2005/8/layout/hProcess11"/>
    <dgm:cxn modelId="{69B552FC-1D2E-4859-B06C-7A9F4F995F85}" type="presParOf" srcId="{6BC650DE-A5AC-48DE-AB2F-C78FA3996C88}" destId="{A28CF68B-6A87-4CB2-B7E1-F078CF137270}" srcOrd="0" destOrd="0" presId="urn:microsoft.com/office/officeart/2005/8/layout/hProcess11"/>
    <dgm:cxn modelId="{57D920D1-05A6-46D5-BE55-E6DD9DFA7428}" type="presParOf" srcId="{6BC650DE-A5AC-48DE-AB2F-C78FA3996C88}" destId="{862E6384-6700-4866-AF29-3A0BBBEF7D32}" srcOrd="1" destOrd="0" presId="urn:microsoft.com/office/officeart/2005/8/layout/hProcess11"/>
    <dgm:cxn modelId="{FCCC447B-A05E-409F-8FC9-D555104C898D}" type="presParOf" srcId="{6BC650DE-A5AC-48DE-AB2F-C78FA3996C88}" destId="{D142D7D9-C6A0-40E4-BCCE-011D57CC7D5A}" srcOrd="2" destOrd="0" presId="urn:microsoft.com/office/officeart/2005/8/layout/hProcess11"/>
    <dgm:cxn modelId="{F46FDEF0-5A2B-4AEF-BDF1-8D345706129E}" type="presParOf" srcId="{81FE4F83-5E57-4897-99AC-EF99A4E51E06}" destId="{F185EAC1-16E4-4792-A4B9-32C94121BF30}" srcOrd="1" destOrd="0" presId="urn:microsoft.com/office/officeart/2005/8/layout/hProcess11"/>
    <dgm:cxn modelId="{80D007FC-B61F-4EDA-B62C-929F477FA9A1}" type="presParOf" srcId="{81FE4F83-5E57-4897-99AC-EF99A4E51E06}" destId="{101505DB-022C-4EB6-95CA-C25A1FC9301F}" srcOrd="2" destOrd="0" presId="urn:microsoft.com/office/officeart/2005/8/layout/hProcess11"/>
    <dgm:cxn modelId="{ABA11120-4E52-4AD7-B72C-E7715A65D279}" type="presParOf" srcId="{101505DB-022C-4EB6-95CA-C25A1FC9301F}" destId="{D54BBFEA-C741-4C26-880D-36E52057FB18}" srcOrd="0" destOrd="0" presId="urn:microsoft.com/office/officeart/2005/8/layout/hProcess11"/>
    <dgm:cxn modelId="{F948C3C1-1474-46D9-9530-BEB72C9427E3}" type="presParOf" srcId="{101505DB-022C-4EB6-95CA-C25A1FC9301F}" destId="{6998AC64-295D-4539-A4EB-CED7FB2BC857}" srcOrd="1" destOrd="0" presId="urn:microsoft.com/office/officeart/2005/8/layout/hProcess11"/>
    <dgm:cxn modelId="{DCB9DE20-69D3-4C02-928D-088788133132}" type="presParOf" srcId="{101505DB-022C-4EB6-95CA-C25A1FC9301F}" destId="{87D2A9D8-9F0F-40F4-B9F9-EA64E021903F}" srcOrd="2" destOrd="0" presId="urn:microsoft.com/office/officeart/2005/8/layout/hProcess11"/>
    <dgm:cxn modelId="{1AA8929E-0295-4EF6-BA8B-0E165B39B5CC}" type="presParOf" srcId="{81FE4F83-5E57-4897-99AC-EF99A4E51E06}" destId="{DFD3FD2A-D454-42D4-A0B8-8010EA2C71C4}" srcOrd="3" destOrd="0" presId="urn:microsoft.com/office/officeart/2005/8/layout/hProcess11"/>
    <dgm:cxn modelId="{2723FAF0-39A1-4D5D-BA9A-758EB75392E6}" type="presParOf" srcId="{81FE4F83-5E57-4897-99AC-EF99A4E51E06}" destId="{D00618B9-DD33-4AC9-8DDA-4EC7A2EB1282}" srcOrd="4" destOrd="0" presId="urn:microsoft.com/office/officeart/2005/8/layout/hProcess11"/>
    <dgm:cxn modelId="{FE5412AF-DC60-4C3E-ADAF-9DB40035CBEE}" type="presParOf" srcId="{D00618B9-DD33-4AC9-8DDA-4EC7A2EB1282}" destId="{0504DB41-E560-40B9-A252-80D07D167DEB}" srcOrd="0" destOrd="0" presId="urn:microsoft.com/office/officeart/2005/8/layout/hProcess11"/>
    <dgm:cxn modelId="{CCCDADF9-7526-478A-856C-900044A33265}" type="presParOf" srcId="{D00618B9-DD33-4AC9-8DDA-4EC7A2EB1282}" destId="{0278ECB8-E813-420B-98B0-7BEAEBFDEBDA}" srcOrd="1" destOrd="0" presId="urn:microsoft.com/office/officeart/2005/8/layout/hProcess11"/>
    <dgm:cxn modelId="{D639FFD0-E7EA-4076-8B64-3A42881D779B}" type="presParOf" srcId="{D00618B9-DD33-4AC9-8DDA-4EC7A2EB1282}" destId="{B3588A2F-E96D-45BD-922D-609F8CF21423}" srcOrd="2" destOrd="0" presId="urn:microsoft.com/office/officeart/2005/8/layout/hProcess11"/>
    <dgm:cxn modelId="{7C7E16E5-FCB9-451E-85C5-D2DFA6A2EB75}" type="presParOf" srcId="{81FE4F83-5E57-4897-99AC-EF99A4E51E06}" destId="{259209DC-AF9A-443C-AFB8-A16AE783B46D}" srcOrd="5" destOrd="0" presId="urn:microsoft.com/office/officeart/2005/8/layout/hProcess11"/>
    <dgm:cxn modelId="{68C36B0F-2CF0-45A6-87E1-07D8DBA09F4F}" type="presParOf" srcId="{81FE4F83-5E57-4897-99AC-EF99A4E51E06}" destId="{671DA739-E4AE-4622-B852-E9E3689FFCAE}" srcOrd="6" destOrd="0" presId="urn:microsoft.com/office/officeart/2005/8/layout/hProcess11"/>
    <dgm:cxn modelId="{DF11B6A8-C828-4D58-A5BC-82FEE9293F66}" type="presParOf" srcId="{671DA739-E4AE-4622-B852-E9E3689FFCAE}" destId="{F2641C11-D52E-40A0-9258-2A1B9DA159B2}" srcOrd="0" destOrd="0" presId="urn:microsoft.com/office/officeart/2005/8/layout/hProcess11"/>
    <dgm:cxn modelId="{96BB74F3-8279-490F-ADC2-BB2650BBEA47}" type="presParOf" srcId="{671DA739-E4AE-4622-B852-E9E3689FFCAE}" destId="{A6BFBFFF-564C-4315-9D95-4FC8CCF59C1C}" srcOrd="1" destOrd="0" presId="urn:microsoft.com/office/officeart/2005/8/layout/hProcess11"/>
    <dgm:cxn modelId="{ED56FB39-1F5A-427A-A801-712A476E1249}" type="presParOf" srcId="{671DA739-E4AE-4622-B852-E9E3689FFCAE}" destId="{8529CA8C-BB3C-40CE-B996-260A59DEE8A2}" srcOrd="2" destOrd="0" presId="urn:microsoft.com/office/officeart/2005/8/layout/hProcess11"/>
    <dgm:cxn modelId="{FB9157A6-282F-46AA-BB5E-89892FD8F350}" type="presParOf" srcId="{81FE4F83-5E57-4897-99AC-EF99A4E51E06}" destId="{608557BD-B0C1-4C8C-BD50-0B074A4E8EE1}" srcOrd="7" destOrd="0" presId="urn:microsoft.com/office/officeart/2005/8/layout/hProcess11"/>
    <dgm:cxn modelId="{47C41A8F-8077-4741-AE20-376E51F9F699}" type="presParOf" srcId="{81FE4F83-5E57-4897-99AC-EF99A4E51E06}" destId="{BB8DA271-E441-4660-815C-9A91D8286B23}" srcOrd="8" destOrd="0" presId="urn:microsoft.com/office/officeart/2005/8/layout/hProcess11"/>
    <dgm:cxn modelId="{2BB31B4D-50DC-4CD4-B50E-FD9C6F99A080}" type="presParOf" srcId="{BB8DA271-E441-4660-815C-9A91D8286B23}" destId="{A4835DB4-D108-4083-A5BE-52490C81920D}" srcOrd="0" destOrd="0" presId="urn:microsoft.com/office/officeart/2005/8/layout/hProcess11"/>
    <dgm:cxn modelId="{68057855-39F3-4A88-91E2-1FF2F7DCAE9B}" type="presParOf" srcId="{BB8DA271-E441-4660-815C-9A91D8286B23}" destId="{FA7A2A1F-B3CF-46F1-8F06-44A412842A9C}" srcOrd="1" destOrd="0" presId="urn:microsoft.com/office/officeart/2005/8/layout/hProcess11"/>
    <dgm:cxn modelId="{842FF97A-5E78-4665-AB12-EA0CDBDC5FFE}" type="presParOf" srcId="{BB8DA271-E441-4660-815C-9A91D8286B23}" destId="{A7DBF3E6-A8BC-4FFC-8145-07922441DFEB}"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39C98C-3DDC-4348-B927-A84743C26509}"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9442294A-4F3C-4981-8730-1BECA475DFC8}">
      <dgm:prSet phldrT="[Text]"/>
      <dgm:spPr/>
      <dgm:t>
        <a:bodyPr/>
        <a:lstStyle/>
        <a:p>
          <a:r>
            <a:rPr lang="en-IN" dirty="0"/>
            <a:t>Extract</a:t>
          </a:r>
        </a:p>
      </dgm:t>
    </dgm:pt>
    <dgm:pt modelId="{541D5EDD-BD76-483B-A599-3D48772068F5}" type="parTrans" cxnId="{0AFE4C1F-D14C-4AED-9882-E27D73194707}">
      <dgm:prSet/>
      <dgm:spPr/>
      <dgm:t>
        <a:bodyPr/>
        <a:lstStyle/>
        <a:p>
          <a:endParaRPr lang="en-IN"/>
        </a:p>
      </dgm:t>
    </dgm:pt>
    <dgm:pt modelId="{9A3688CB-207C-4132-AA4A-F3555505F476}" type="sibTrans" cxnId="{0AFE4C1F-D14C-4AED-9882-E27D73194707}">
      <dgm:prSet/>
      <dgm:spPr/>
      <dgm:t>
        <a:bodyPr/>
        <a:lstStyle/>
        <a:p>
          <a:endParaRPr lang="en-IN"/>
        </a:p>
      </dgm:t>
    </dgm:pt>
    <dgm:pt modelId="{76FC3486-2C3E-4CAC-B949-33262B4B6718}">
      <dgm:prSet phldrT="[Text]"/>
      <dgm:spPr/>
      <dgm:t>
        <a:bodyPr/>
        <a:lstStyle/>
        <a:p>
          <a:r>
            <a:rPr lang="en-IN" dirty="0"/>
            <a:t>Clean</a:t>
          </a:r>
        </a:p>
      </dgm:t>
    </dgm:pt>
    <dgm:pt modelId="{27E0D6AF-FF82-4936-84F9-D6F320C3E891}" type="parTrans" cxnId="{1DCF92C2-06A1-4688-9C76-D65AAC6A7151}">
      <dgm:prSet/>
      <dgm:spPr/>
      <dgm:t>
        <a:bodyPr/>
        <a:lstStyle/>
        <a:p>
          <a:endParaRPr lang="en-IN"/>
        </a:p>
      </dgm:t>
    </dgm:pt>
    <dgm:pt modelId="{3E197406-4846-49AD-98AF-559B9E10ED6C}" type="sibTrans" cxnId="{1DCF92C2-06A1-4688-9C76-D65AAC6A7151}">
      <dgm:prSet/>
      <dgm:spPr/>
      <dgm:t>
        <a:bodyPr/>
        <a:lstStyle/>
        <a:p>
          <a:endParaRPr lang="en-IN"/>
        </a:p>
      </dgm:t>
    </dgm:pt>
    <dgm:pt modelId="{0EDBDC36-2349-49A4-B04C-937FEFF02A9D}">
      <dgm:prSet phldrT="[Text]"/>
      <dgm:spPr/>
      <dgm:t>
        <a:bodyPr/>
        <a:lstStyle/>
        <a:p>
          <a:r>
            <a:rPr lang="en-IN" dirty="0"/>
            <a:t>Transform</a:t>
          </a:r>
        </a:p>
      </dgm:t>
    </dgm:pt>
    <dgm:pt modelId="{64665104-C4CD-4DF0-B0F1-4CBE73007B86}" type="parTrans" cxnId="{685F05DD-B1F6-44F7-A748-8C2ED506F4A4}">
      <dgm:prSet/>
      <dgm:spPr/>
      <dgm:t>
        <a:bodyPr/>
        <a:lstStyle/>
        <a:p>
          <a:endParaRPr lang="en-IN"/>
        </a:p>
      </dgm:t>
    </dgm:pt>
    <dgm:pt modelId="{41593956-9853-4EEF-8DAF-86EB1B157B16}" type="sibTrans" cxnId="{685F05DD-B1F6-44F7-A748-8C2ED506F4A4}">
      <dgm:prSet/>
      <dgm:spPr/>
      <dgm:t>
        <a:bodyPr/>
        <a:lstStyle/>
        <a:p>
          <a:endParaRPr lang="en-IN"/>
        </a:p>
      </dgm:t>
    </dgm:pt>
    <dgm:pt modelId="{03868A3A-8C5A-4E76-A584-EB726F82A922}">
      <dgm:prSet phldrT="[Text]"/>
      <dgm:spPr/>
      <dgm:t>
        <a:bodyPr/>
        <a:lstStyle/>
        <a:p>
          <a:r>
            <a:rPr lang="en-IN" dirty="0"/>
            <a:t>Integrate</a:t>
          </a:r>
        </a:p>
      </dgm:t>
    </dgm:pt>
    <dgm:pt modelId="{291D07BF-559F-4227-9B0A-3FA9006B1528}" type="parTrans" cxnId="{2BD6FD4E-19CD-4EA3-8B4E-2BA5B5548F39}">
      <dgm:prSet/>
      <dgm:spPr/>
      <dgm:t>
        <a:bodyPr/>
        <a:lstStyle/>
        <a:p>
          <a:endParaRPr lang="en-IN"/>
        </a:p>
      </dgm:t>
    </dgm:pt>
    <dgm:pt modelId="{B6AF0FD6-FDCE-45E9-89F6-14505CE0A79C}" type="sibTrans" cxnId="{2BD6FD4E-19CD-4EA3-8B4E-2BA5B5548F39}">
      <dgm:prSet/>
      <dgm:spPr/>
      <dgm:t>
        <a:bodyPr/>
        <a:lstStyle/>
        <a:p>
          <a:endParaRPr lang="en-IN"/>
        </a:p>
      </dgm:t>
    </dgm:pt>
    <dgm:pt modelId="{1D4CF781-2CF3-4073-85DB-59C071F8C13A}">
      <dgm:prSet phldrT="[Text]"/>
      <dgm:spPr/>
      <dgm:t>
        <a:bodyPr/>
        <a:lstStyle/>
        <a:p>
          <a:r>
            <a:rPr lang="en-IN" dirty="0"/>
            <a:t>Validate</a:t>
          </a:r>
        </a:p>
      </dgm:t>
    </dgm:pt>
    <dgm:pt modelId="{D0F18324-BCF0-43A5-81AC-8B105C8AE49D}" type="parTrans" cxnId="{EFCC2A33-F098-400A-96AF-B750394844BE}">
      <dgm:prSet/>
      <dgm:spPr/>
      <dgm:t>
        <a:bodyPr/>
        <a:lstStyle/>
        <a:p>
          <a:endParaRPr lang="en-IN"/>
        </a:p>
      </dgm:t>
    </dgm:pt>
    <dgm:pt modelId="{17D96934-D04C-4F7B-B98F-F518B81957B2}" type="sibTrans" cxnId="{EFCC2A33-F098-400A-96AF-B750394844BE}">
      <dgm:prSet/>
      <dgm:spPr/>
      <dgm:t>
        <a:bodyPr/>
        <a:lstStyle/>
        <a:p>
          <a:endParaRPr lang="en-IN"/>
        </a:p>
      </dgm:t>
    </dgm:pt>
    <dgm:pt modelId="{1BEF9984-123C-4036-A451-C75F64E5B555}" type="pres">
      <dgm:prSet presAssocID="{9C39C98C-3DDC-4348-B927-A84743C26509}" presName="cycle" presStyleCnt="0">
        <dgm:presLayoutVars>
          <dgm:dir/>
          <dgm:resizeHandles val="exact"/>
        </dgm:presLayoutVars>
      </dgm:prSet>
      <dgm:spPr/>
    </dgm:pt>
    <dgm:pt modelId="{4BF294DA-476B-4AC0-904E-F0893B8581D2}" type="pres">
      <dgm:prSet presAssocID="{9442294A-4F3C-4981-8730-1BECA475DFC8}" presName="node" presStyleLbl="node1" presStyleIdx="0" presStyleCnt="5">
        <dgm:presLayoutVars>
          <dgm:bulletEnabled val="1"/>
        </dgm:presLayoutVars>
      </dgm:prSet>
      <dgm:spPr/>
    </dgm:pt>
    <dgm:pt modelId="{FCC10A48-F51B-410E-A2A0-8B4B1BE9CADE}" type="pres">
      <dgm:prSet presAssocID="{9A3688CB-207C-4132-AA4A-F3555505F476}" presName="sibTrans" presStyleLbl="sibTrans2D1" presStyleIdx="0" presStyleCnt="5"/>
      <dgm:spPr/>
    </dgm:pt>
    <dgm:pt modelId="{82587499-6CBC-406B-BC93-F6ADD79A097C}" type="pres">
      <dgm:prSet presAssocID="{9A3688CB-207C-4132-AA4A-F3555505F476}" presName="connectorText" presStyleLbl="sibTrans2D1" presStyleIdx="0" presStyleCnt="5"/>
      <dgm:spPr/>
    </dgm:pt>
    <dgm:pt modelId="{CD483CFD-3A55-4CDF-98DE-8BF279D5729D}" type="pres">
      <dgm:prSet presAssocID="{76FC3486-2C3E-4CAC-B949-33262B4B6718}" presName="node" presStyleLbl="node1" presStyleIdx="1" presStyleCnt="5">
        <dgm:presLayoutVars>
          <dgm:bulletEnabled val="1"/>
        </dgm:presLayoutVars>
      </dgm:prSet>
      <dgm:spPr/>
    </dgm:pt>
    <dgm:pt modelId="{8CDE74F7-A6DE-4BD7-8992-6D35E9F29A50}" type="pres">
      <dgm:prSet presAssocID="{3E197406-4846-49AD-98AF-559B9E10ED6C}" presName="sibTrans" presStyleLbl="sibTrans2D1" presStyleIdx="1" presStyleCnt="5"/>
      <dgm:spPr/>
    </dgm:pt>
    <dgm:pt modelId="{7824684B-906A-40B2-8438-2D5E7F0988D2}" type="pres">
      <dgm:prSet presAssocID="{3E197406-4846-49AD-98AF-559B9E10ED6C}" presName="connectorText" presStyleLbl="sibTrans2D1" presStyleIdx="1" presStyleCnt="5"/>
      <dgm:spPr/>
    </dgm:pt>
    <dgm:pt modelId="{891E3371-B715-49FE-8D62-4E20C270B4B1}" type="pres">
      <dgm:prSet presAssocID="{0EDBDC36-2349-49A4-B04C-937FEFF02A9D}" presName="node" presStyleLbl="node1" presStyleIdx="2" presStyleCnt="5">
        <dgm:presLayoutVars>
          <dgm:bulletEnabled val="1"/>
        </dgm:presLayoutVars>
      </dgm:prSet>
      <dgm:spPr/>
    </dgm:pt>
    <dgm:pt modelId="{89E64CA8-C8EC-4669-AF4A-C568ADF4C5A1}" type="pres">
      <dgm:prSet presAssocID="{41593956-9853-4EEF-8DAF-86EB1B157B16}" presName="sibTrans" presStyleLbl="sibTrans2D1" presStyleIdx="2" presStyleCnt="5"/>
      <dgm:spPr/>
    </dgm:pt>
    <dgm:pt modelId="{85B2282E-7BB2-4C06-9A71-34E88CA1A9B7}" type="pres">
      <dgm:prSet presAssocID="{41593956-9853-4EEF-8DAF-86EB1B157B16}" presName="connectorText" presStyleLbl="sibTrans2D1" presStyleIdx="2" presStyleCnt="5"/>
      <dgm:spPr/>
    </dgm:pt>
    <dgm:pt modelId="{C5AB81A7-941A-475C-A2B6-C5922933D535}" type="pres">
      <dgm:prSet presAssocID="{03868A3A-8C5A-4E76-A584-EB726F82A922}" presName="node" presStyleLbl="node1" presStyleIdx="3" presStyleCnt="5">
        <dgm:presLayoutVars>
          <dgm:bulletEnabled val="1"/>
        </dgm:presLayoutVars>
      </dgm:prSet>
      <dgm:spPr/>
    </dgm:pt>
    <dgm:pt modelId="{24FEE846-5922-42BC-BAB8-408A5B425FCC}" type="pres">
      <dgm:prSet presAssocID="{B6AF0FD6-FDCE-45E9-89F6-14505CE0A79C}" presName="sibTrans" presStyleLbl="sibTrans2D1" presStyleIdx="3" presStyleCnt="5"/>
      <dgm:spPr/>
    </dgm:pt>
    <dgm:pt modelId="{5DFC7976-67B4-4A7B-8841-EDAC7112968F}" type="pres">
      <dgm:prSet presAssocID="{B6AF0FD6-FDCE-45E9-89F6-14505CE0A79C}" presName="connectorText" presStyleLbl="sibTrans2D1" presStyleIdx="3" presStyleCnt="5"/>
      <dgm:spPr/>
    </dgm:pt>
    <dgm:pt modelId="{C8762B20-97FA-47A4-9666-FCD892FF70A3}" type="pres">
      <dgm:prSet presAssocID="{1D4CF781-2CF3-4073-85DB-59C071F8C13A}" presName="node" presStyleLbl="node1" presStyleIdx="4" presStyleCnt="5">
        <dgm:presLayoutVars>
          <dgm:bulletEnabled val="1"/>
        </dgm:presLayoutVars>
      </dgm:prSet>
      <dgm:spPr/>
    </dgm:pt>
    <dgm:pt modelId="{2DBB8073-9F78-40EE-8CCA-6F91DAF457B1}" type="pres">
      <dgm:prSet presAssocID="{17D96934-D04C-4F7B-B98F-F518B81957B2}" presName="sibTrans" presStyleLbl="sibTrans2D1" presStyleIdx="4" presStyleCnt="5"/>
      <dgm:spPr/>
    </dgm:pt>
    <dgm:pt modelId="{711719B7-FE03-463D-A4FE-77D4DA643A5E}" type="pres">
      <dgm:prSet presAssocID="{17D96934-D04C-4F7B-B98F-F518B81957B2}" presName="connectorText" presStyleLbl="sibTrans2D1" presStyleIdx="4" presStyleCnt="5"/>
      <dgm:spPr/>
    </dgm:pt>
  </dgm:ptLst>
  <dgm:cxnLst>
    <dgm:cxn modelId="{D7D47F02-D329-4442-918E-09ED0BD491A6}" type="presOf" srcId="{9A3688CB-207C-4132-AA4A-F3555505F476}" destId="{82587499-6CBC-406B-BC93-F6ADD79A097C}" srcOrd="1" destOrd="0" presId="urn:microsoft.com/office/officeart/2005/8/layout/cycle2"/>
    <dgm:cxn modelId="{F4CEFB18-4E66-4B76-9B43-95F55BED9D21}" type="presOf" srcId="{9C39C98C-3DDC-4348-B927-A84743C26509}" destId="{1BEF9984-123C-4036-A451-C75F64E5B555}" srcOrd="0" destOrd="0" presId="urn:microsoft.com/office/officeart/2005/8/layout/cycle2"/>
    <dgm:cxn modelId="{0AFE4C1F-D14C-4AED-9882-E27D73194707}" srcId="{9C39C98C-3DDC-4348-B927-A84743C26509}" destId="{9442294A-4F3C-4981-8730-1BECA475DFC8}" srcOrd="0" destOrd="0" parTransId="{541D5EDD-BD76-483B-A599-3D48772068F5}" sibTransId="{9A3688CB-207C-4132-AA4A-F3555505F476}"/>
    <dgm:cxn modelId="{EFCC2A33-F098-400A-96AF-B750394844BE}" srcId="{9C39C98C-3DDC-4348-B927-A84743C26509}" destId="{1D4CF781-2CF3-4073-85DB-59C071F8C13A}" srcOrd="4" destOrd="0" parTransId="{D0F18324-BCF0-43A5-81AC-8B105C8AE49D}" sibTransId="{17D96934-D04C-4F7B-B98F-F518B81957B2}"/>
    <dgm:cxn modelId="{D0444C39-BE92-41C0-9CF2-C0CF218E888A}" type="presOf" srcId="{1D4CF781-2CF3-4073-85DB-59C071F8C13A}" destId="{C8762B20-97FA-47A4-9666-FCD892FF70A3}" srcOrd="0" destOrd="0" presId="urn:microsoft.com/office/officeart/2005/8/layout/cycle2"/>
    <dgm:cxn modelId="{03360160-FCD7-4841-89D8-5C242FDD77CC}" type="presOf" srcId="{3E197406-4846-49AD-98AF-559B9E10ED6C}" destId="{8CDE74F7-A6DE-4BD7-8992-6D35E9F29A50}" srcOrd="0" destOrd="0" presId="urn:microsoft.com/office/officeart/2005/8/layout/cycle2"/>
    <dgm:cxn modelId="{878FF369-F7F5-455C-BBE7-8100BCFF25F2}" type="presOf" srcId="{17D96934-D04C-4F7B-B98F-F518B81957B2}" destId="{2DBB8073-9F78-40EE-8CCA-6F91DAF457B1}" srcOrd="0" destOrd="0" presId="urn:microsoft.com/office/officeart/2005/8/layout/cycle2"/>
    <dgm:cxn modelId="{4DF9E06D-E52E-4794-B754-EDABCFA0DE7C}" type="presOf" srcId="{41593956-9853-4EEF-8DAF-86EB1B157B16}" destId="{89E64CA8-C8EC-4669-AF4A-C568ADF4C5A1}" srcOrd="0" destOrd="0" presId="urn:microsoft.com/office/officeart/2005/8/layout/cycle2"/>
    <dgm:cxn modelId="{2BD6FD4E-19CD-4EA3-8B4E-2BA5B5548F39}" srcId="{9C39C98C-3DDC-4348-B927-A84743C26509}" destId="{03868A3A-8C5A-4E76-A584-EB726F82A922}" srcOrd="3" destOrd="0" parTransId="{291D07BF-559F-4227-9B0A-3FA9006B1528}" sibTransId="{B6AF0FD6-FDCE-45E9-89F6-14505CE0A79C}"/>
    <dgm:cxn modelId="{9A1A8E50-883E-4F77-9D2F-2A43322C85EB}" type="presOf" srcId="{9A3688CB-207C-4132-AA4A-F3555505F476}" destId="{FCC10A48-F51B-410E-A2A0-8B4B1BE9CADE}" srcOrd="0" destOrd="0" presId="urn:microsoft.com/office/officeart/2005/8/layout/cycle2"/>
    <dgm:cxn modelId="{73250152-A582-4A01-A222-8D531D6DD74E}" type="presOf" srcId="{9442294A-4F3C-4981-8730-1BECA475DFC8}" destId="{4BF294DA-476B-4AC0-904E-F0893B8581D2}" srcOrd="0" destOrd="0" presId="urn:microsoft.com/office/officeart/2005/8/layout/cycle2"/>
    <dgm:cxn modelId="{39988257-57EC-4CEF-9E28-452917A6139E}" type="presOf" srcId="{17D96934-D04C-4F7B-B98F-F518B81957B2}" destId="{711719B7-FE03-463D-A4FE-77D4DA643A5E}" srcOrd="1" destOrd="0" presId="urn:microsoft.com/office/officeart/2005/8/layout/cycle2"/>
    <dgm:cxn modelId="{C88AED58-E2FE-4C0D-89B8-553FE72FBFE3}" type="presOf" srcId="{B6AF0FD6-FDCE-45E9-89F6-14505CE0A79C}" destId="{5DFC7976-67B4-4A7B-8841-EDAC7112968F}" srcOrd="1" destOrd="0" presId="urn:microsoft.com/office/officeart/2005/8/layout/cycle2"/>
    <dgm:cxn modelId="{FBF9D79F-3A01-4CAC-B338-49F8BB97F7BA}" type="presOf" srcId="{76FC3486-2C3E-4CAC-B949-33262B4B6718}" destId="{CD483CFD-3A55-4CDF-98DE-8BF279D5729D}" srcOrd="0" destOrd="0" presId="urn:microsoft.com/office/officeart/2005/8/layout/cycle2"/>
    <dgm:cxn modelId="{CEC5E1A1-4C39-40EE-B955-A05C4C2F0606}" type="presOf" srcId="{41593956-9853-4EEF-8DAF-86EB1B157B16}" destId="{85B2282E-7BB2-4C06-9A71-34E88CA1A9B7}" srcOrd="1" destOrd="0" presId="urn:microsoft.com/office/officeart/2005/8/layout/cycle2"/>
    <dgm:cxn modelId="{1DCF92C2-06A1-4688-9C76-D65AAC6A7151}" srcId="{9C39C98C-3DDC-4348-B927-A84743C26509}" destId="{76FC3486-2C3E-4CAC-B949-33262B4B6718}" srcOrd="1" destOrd="0" parTransId="{27E0D6AF-FF82-4936-84F9-D6F320C3E891}" sibTransId="{3E197406-4846-49AD-98AF-559B9E10ED6C}"/>
    <dgm:cxn modelId="{3563BDC9-4FE0-4CB4-8FC6-92AEB482BD86}" type="presOf" srcId="{0EDBDC36-2349-49A4-B04C-937FEFF02A9D}" destId="{891E3371-B715-49FE-8D62-4E20C270B4B1}" srcOrd="0" destOrd="0" presId="urn:microsoft.com/office/officeart/2005/8/layout/cycle2"/>
    <dgm:cxn modelId="{685F05DD-B1F6-44F7-A748-8C2ED506F4A4}" srcId="{9C39C98C-3DDC-4348-B927-A84743C26509}" destId="{0EDBDC36-2349-49A4-B04C-937FEFF02A9D}" srcOrd="2" destOrd="0" parTransId="{64665104-C4CD-4DF0-B0F1-4CBE73007B86}" sibTransId="{41593956-9853-4EEF-8DAF-86EB1B157B16}"/>
    <dgm:cxn modelId="{9C55B8DE-7A96-45FB-B3CD-3A3BAC4F1B66}" type="presOf" srcId="{B6AF0FD6-FDCE-45E9-89F6-14505CE0A79C}" destId="{24FEE846-5922-42BC-BAB8-408A5B425FCC}" srcOrd="0" destOrd="0" presId="urn:microsoft.com/office/officeart/2005/8/layout/cycle2"/>
    <dgm:cxn modelId="{07B58DED-8E8D-4872-96C2-14560A6A658F}" type="presOf" srcId="{3E197406-4846-49AD-98AF-559B9E10ED6C}" destId="{7824684B-906A-40B2-8438-2D5E7F0988D2}" srcOrd="1" destOrd="0" presId="urn:microsoft.com/office/officeart/2005/8/layout/cycle2"/>
    <dgm:cxn modelId="{FE58F0FD-52F8-4DDC-89A1-546C07AAD287}" type="presOf" srcId="{03868A3A-8C5A-4E76-A584-EB726F82A922}" destId="{C5AB81A7-941A-475C-A2B6-C5922933D535}" srcOrd="0" destOrd="0" presId="urn:microsoft.com/office/officeart/2005/8/layout/cycle2"/>
    <dgm:cxn modelId="{B1D3FDDC-577B-44D2-86F5-9545F335F0B2}" type="presParOf" srcId="{1BEF9984-123C-4036-A451-C75F64E5B555}" destId="{4BF294DA-476B-4AC0-904E-F0893B8581D2}" srcOrd="0" destOrd="0" presId="urn:microsoft.com/office/officeart/2005/8/layout/cycle2"/>
    <dgm:cxn modelId="{798261D2-01C8-4659-83DA-0E11A2A02A9A}" type="presParOf" srcId="{1BEF9984-123C-4036-A451-C75F64E5B555}" destId="{FCC10A48-F51B-410E-A2A0-8B4B1BE9CADE}" srcOrd="1" destOrd="0" presId="urn:microsoft.com/office/officeart/2005/8/layout/cycle2"/>
    <dgm:cxn modelId="{B5762BB3-C33E-4770-BE42-3AF9903C76D7}" type="presParOf" srcId="{FCC10A48-F51B-410E-A2A0-8B4B1BE9CADE}" destId="{82587499-6CBC-406B-BC93-F6ADD79A097C}" srcOrd="0" destOrd="0" presId="urn:microsoft.com/office/officeart/2005/8/layout/cycle2"/>
    <dgm:cxn modelId="{1380FA6D-5B9B-4070-B2DA-700B7B8BC22C}" type="presParOf" srcId="{1BEF9984-123C-4036-A451-C75F64E5B555}" destId="{CD483CFD-3A55-4CDF-98DE-8BF279D5729D}" srcOrd="2" destOrd="0" presId="urn:microsoft.com/office/officeart/2005/8/layout/cycle2"/>
    <dgm:cxn modelId="{0F20A79E-4DEF-48F1-88FC-F3CA79609703}" type="presParOf" srcId="{1BEF9984-123C-4036-A451-C75F64E5B555}" destId="{8CDE74F7-A6DE-4BD7-8992-6D35E9F29A50}" srcOrd="3" destOrd="0" presId="urn:microsoft.com/office/officeart/2005/8/layout/cycle2"/>
    <dgm:cxn modelId="{62ACB27E-D9DB-425F-8D00-060D7A7597D4}" type="presParOf" srcId="{8CDE74F7-A6DE-4BD7-8992-6D35E9F29A50}" destId="{7824684B-906A-40B2-8438-2D5E7F0988D2}" srcOrd="0" destOrd="0" presId="urn:microsoft.com/office/officeart/2005/8/layout/cycle2"/>
    <dgm:cxn modelId="{1BC42384-E15F-4DA4-8FD2-8C1BEA0BBC62}" type="presParOf" srcId="{1BEF9984-123C-4036-A451-C75F64E5B555}" destId="{891E3371-B715-49FE-8D62-4E20C270B4B1}" srcOrd="4" destOrd="0" presId="urn:microsoft.com/office/officeart/2005/8/layout/cycle2"/>
    <dgm:cxn modelId="{3B9E4340-F5DD-41A5-9FB9-EE1F5C0636C6}" type="presParOf" srcId="{1BEF9984-123C-4036-A451-C75F64E5B555}" destId="{89E64CA8-C8EC-4669-AF4A-C568ADF4C5A1}" srcOrd="5" destOrd="0" presId="urn:microsoft.com/office/officeart/2005/8/layout/cycle2"/>
    <dgm:cxn modelId="{10546873-75BF-4648-8A72-92ED83142ABF}" type="presParOf" srcId="{89E64CA8-C8EC-4669-AF4A-C568ADF4C5A1}" destId="{85B2282E-7BB2-4C06-9A71-34E88CA1A9B7}" srcOrd="0" destOrd="0" presId="urn:microsoft.com/office/officeart/2005/8/layout/cycle2"/>
    <dgm:cxn modelId="{08C2908A-8B63-4380-964F-965F73EEC43D}" type="presParOf" srcId="{1BEF9984-123C-4036-A451-C75F64E5B555}" destId="{C5AB81A7-941A-475C-A2B6-C5922933D535}" srcOrd="6" destOrd="0" presId="urn:microsoft.com/office/officeart/2005/8/layout/cycle2"/>
    <dgm:cxn modelId="{F6197113-B7CB-4B97-8706-D56F1986A78E}" type="presParOf" srcId="{1BEF9984-123C-4036-A451-C75F64E5B555}" destId="{24FEE846-5922-42BC-BAB8-408A5B425FCC}" srcOrd="7" destOrd="0" presId="urn:microsoft.com/office/officeart/2005/8/layout/cycle2"/>
    <dgm:cxn modelId="{62B8E604-6E29-49EF-80DA-6D74EE2783D3}" type="presParOf" srcId="{24FEE846-5922-42BC-BAB8-408A5B425FCC}" destId="{5DFC7976-67B4-4A7B-8841-EDAC7112968F}" srcOrd="0" destOrd="0" presId="urn:microsoft.com/office/officeart/2005/8/layout/cycle2"/>
    <dgm:cxn modelId="{C88C9A42-978B-4C25-8C69-BCFAB4B69B92}" type="presParOf" srcId="{1BEF9984-123C-4036-A451-C75F64E5B555}" destId="{C8762B20-97FA-47A4-9666-FCD892FF70A3}" srcOrd="8" destOrd="0" presId="urn:microsoft.com/office/officeart/2005/8/layout/cycle2"/>
    <dgm:cxn modelId="{65B1A5B5-7F9F-4AD7-97A1-CA1362EB2060}" type="presParOf" srcId="{1BEF9984-123C-4036-A451-C75F64E5B555}" destId="{2DBB8073-9F78-40EE-8CCA-6F91DAF457B1}" srcOrd="9" destOrd="0" presId="urn:microsoft.com/office/officeart/2005/8/layout/cycle2"/>
    <dgm:cxn modelId="{9A20E6D7-0E3E-47FD-BC06-5D4EF3280186}" type="presParOf" srcId="{2DBB8073-9F78-40EE-8CCA-6F91DAF457B1}" destId="{711719B7-FE03-463D-A4FE-77D4DA643A5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8D936-29D1-4F31-8DAC-C274EF583474}">
      <dsp:nvSpPr>
        <dsp:cNvPr id="0" name=""/>
        <dsp:cNvSpPr/>
      </dsp:nvSpPr>
      <dsp:spPr>
        <a:xfrm rot="5400000">
          <a:off x="-174226" y="176499"/>
          <a:ext cx="1161506" cy="81305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br>
            <a:rPr lang="en-IN" sz="1800" kern="1200" dirty="0"/>
          </a:br>
          <a:r>
            <a:rPr lang="en-IN" sz="1800" kern="1200" dirty="0"/>
            <a:t>API</a:t>
          </a:r>
          <a:br>
            <a:rPr lang="en-IN" sz="1800" kern="1200" dirty="0"/>
          </a:br>
          <a:r>
            <a:rPr lang="en-IN" sz="1800" kern="1200" dirty="0"/>
            <a:t>CALL</a:t>
          </a:r>
        </a:p>
      </dsp:txBody>
      <dsp:txXfrm rot="-5400000">
        <a:off x="0" y="408800"/>
        <a:ext cx="813054" cy="348452"/>
      </dsp:txXfrm>
    </dsp:sp>
    <dsp:sp modelId="{89A4007A-F234-4205-A916-E713E8469C91}">
      <dsp:nvSpPr>
        <dsp:cNvPr id="0" name=""/>
        <dsp:cNvSpPr/>
      </dsp:nvSpPr>
      <dsp:spPr>
        <a:xfrm rot="5400000">
          <a:off x="2759339" y="-1944010"/>
          <a:ext cx="755376" cy="46479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Request API to assess the Data</a:t>
          </a:r>
        </a:p>
      </dsp:txBody>
      <dsp:txXfrm rot="-5400000">
        <a:off x="813055" y="39148"/>
        <a:ext cx="4611071" cy="681628"/>
      </dsp:txXfrm>
    </dsp:sp>
    <dsp:sp modelId="{F8F46503-7DF7-4901-9F77-359A3BD17AEA}">
      <dsp:nvSpPr>
        <dsp:cNvPr id="0" name=""/>
        <dsp:cNvSpPr/>
      </dsp:nvSpPr>
      <dsp:spPr>
        <a:xfrm rot="5400000">
          <a:off x="-174226" y="1190106"/>
          <a:ext cx="1161506" cy="81305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br>
            <a:rPr lang="en-IN" sz="1800" kern="1200" dirty="0"/>
          </a:br>
          <a:r>
            <a:rPr lang="en-IN" sz="1800" kern="1200" dirty="0"/>
            <a:t>Pandas</a:t>
          </a:r>
        </a:p>
      </dsp:txBody>
      <dsp:txXfrm rot="-5400000">
        <a:off x="0" y="1422407"/>
        <a:ext cx="813054" cy="348452"/>
      </dsp:txXfrm>
    </dsp:sp>
    <dsp:sp modelId="{59792E16-81AA-4DCD-B663-BA240C67F866}">
      <dsp:nvSpPr>
        <dsp:cNvPr id="0" name=""/>
        <dsp:cNvSpPr/>
      </dsp:nvSpPr>
      <dsp:spPr>
        <a:xfrm rot="5400000">
          <a:off x="2759537" y="-930602"/>
          <a:ext cx="754979" cy="46479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Used to Covert the Loaded Data into Dataframe</a:t>
          </a:r>
        </a:p>
      </dsp:txBody>
      <dsp:txXfrm rot="-5400000">
        <a:off x="813055" y="1052735"/>
        <a:ext cx="4611090" cy="681269"/>
      </dsp:txXfrm>
    </dsp:sp>
    <dsp:sp modelId="{946B5D44-BE77-4C60-B669-67C86C2E627C}">
      <dsp:nvSpPr>
        <dsp:cNvPr id="0" name=""/>
        <dsp:cNvSpPr/>
      </dsp:nvSpPr>
      <dsp:spPr>
        <a:xfrm rot="5400000">
          <a:off x="-174226" y="2203713"/>
          <a:ext cx="1161506" cy="81305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br>
            <a:rPr lang="en-IN" sz="1600" kern="1200" dirty="0"/>
          </a:br>
          <a:r>
            <a:rPr lang="en-IN" sz="1600" kern="1200" dirty="0"/>
            <a:t>Filtering</a:t>
          </a:r>
        </a:p>
      </dsp:txBody>
      <dsp:txXfrm rot="-5400000">
        <a:off x="0" y="2436014"/>
        <a:ext cx="813054" cy="348452"/>
      </dsp:txXfrm>
    </dsp:sp>
    <dsp:sp modelId="{E8F95AE2-9B8B-4181-8B87-95102B99AFCB}">
      <dsp:nvSpPr>
        <dsp:cNvPr id="0" name=""/>
        <dsp:cNvSpPr/>
      </dsp:nvSpPr>
      <dsp:spPr>
        <a:xfrm rot="5400000">
          <a:off x="2759537" y="83004"/>
          <a:ext cx="754979" cy="46479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Filtered the Dataframe to collect data for Falcon9.</a:t>
          </a:r>
        </a:p>
      </dsp:txBody>
      <dsp:txXfrm rot="-5400000">
        <a:off x="813055" y="2066342"/>
        <a:ext cx="4611090" cy="681269"/>
      </dsp:txXfrm>
    </dsp:sp>
    <dsp:sp modelId="{0D45BCC1-336A-4B5F-9DC9-8FABA87B80FB}">
      <dsp:nvSpPr>
        <dsp:cNvPr id="0" name=""/>
        <dsp:cNvSpPr/>
      </dsp:nvSpPr>
      <dsp:spPr>
        <a:xfrm rot="5400000">
          <a:off x="-174226" y="3217320"/>
          <a:ext cx="1161506" cy="81305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 Save</a:t>
          </a:r>
        </a:p>
      </dsp:txBody>
      <dsp:txXfrm rot="-5400000">
        <a:off x="0" y="3449621"/>
        <a:ext cx="813054" cy="348452"/>
      </dsp:txXfrm>
    </dsp:sp>
    <dsp:sp modelId="{126BE52E-CD2A-451D-8271-416999D1CD6D}">
      <dsp:nvSpPr>
        <dsp:cNvPr id="0" name=""/>
        <dsp:cNvSpPr/>
      </dsp:nvSpPr>
      <dsp:spPr>
        <a:xfrm rot="5400000">
          <a:off x="2759537" y="1096611"/>
          <a:ext cx="754979" cy="46479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Saved the filtered Dataframe as a csv file</a:t>
          </a:r>
        </a:p>
      </dsp:txBody>
      <dsp:txXfrm rot="-5400000">
        <a:off x="813055" y="3079949"/>
        <a:ext cx="4611090" cy="681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DBE20-9813-48F7-9AA7-8272B3DC87A0}">
      <dsp:nvSpPr>
        <dsp:cNvPr id="0" name=""/>
        <dsp:cNvSpPr/>
      </dsp:nvSpPr>
      <dsp:spPr>
        <a:xfrm>
          <a:off x="0" y="1272949"/>
          <a:ext cx="7953453" cy="168275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8CF68B-6A87-4CB2-B7E1-F078CF137270}">
      <dsp:nvSpPr>
        <dsp:cNvPr id="0" name=""/>
        <dsp:cNvSpPr/>
      </dsp:nvSpPr>
      <dsp:spPr>
        <a:xfrm>
          <a:off x="2995" y="0"/>
          <a:ext cx="1335154"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IN" sz="1600" kern="1200" dirty="0"/>
            <a:t>Request</a:t>
          </a:r>
        </a:p>
      </dsp:txBody>
      <dsp:txXfrm>
        <a:off x="2995" y="0"/>
        <a:ext cx="1335154" cy="1682750"/>
      </dsp:txXfrm>
    </dsp:sp>
    <dsp:sp modelId="{862E6384-6700-4866-AF29-3A0BBBEF7D32}">
      <dsp:nvSpPr>
        <dsp:cNvPr id="0" name=""/>
        <dsp:cNvSpPr/>
      </dsp:nvSpPr>
      <dsp:spPr>
        <a:xfrm>
          <a:off x="460228" y="1893093"/>
          <a:ext cx="420687" cy="420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BBFEA-C741-4C26-880D-36E52057FB18}">
      <dsp:nvSpPr>
        <dsp:cNvPr id="0" name=""/>
        <dsp:cNvSpPr/>
      </dsp:nvSpPr>
      <dsp:spPr>
        <a:xfrm>
          <a:off x="1404907" y="2524125"/>
          <a:ext cx="1544467"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IN" sz="1600" kern="1200" dirty="0"/>
            <a:t>Praising the html using BeautifulSoup </a:t>
          </a:r>
        </a:p>
      </dsp:txBody>
      <dsp:txXfrm>
        <a:off x="1404907" y="2524125"/>
        <a:ext cx="1544467" cy="1682750"/>
      </dsp:txXfrm>
    </dsp:sp>
    <dsp:sp modelId="{6998AC64-295D-4539-A4EB-CED7FB2BC857}">
      <dsp:nvSpPr>
        <dsp:cNvPr id="0" name=""/>
        <dsp:cNvSpPr/>
      </dsp:nvSpPr>
      <dsp:spPr>
        <a:xfrm>
          <a:off x="1966797" y="1893093"/>
          <a:ext cx="420687" cy="420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4DB41-E560-40B9-A252-80D07D167DEB}">
      <dsp:nvSpPr>
        <dsp:cNvPr id="0" name=""/>
        <dsp:cNvSpPr/>
      </dsp:nvSpPr>
      <dsp:spPr>
        <a:xfrm>
          <a:off x="3016132" y="0"/>
          <a:ext cx="1335154"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IN" sz="1600" kern="1200" dirty="0"/>
            <a:t>Filtering </a:t>
          </a:r>
          <a:br>
            <a:rPr lang="en-IN" sz="1600" kern="1200" dirty="0"/>
          </a:br>
          <a:r>
            <a:rPr lang="en-IN" sz="1600" kern="1200" dirty="0"/>
            <a:t>Tables</a:t>
          </a:r>
        </a:p>
      </dsp:txBody>
      <dsp:txXfrm>
        <a:off x="3016132" y="0"/>
        <a:ext cx="1335154" cy="1682750"/>
      </dsp:txXfrm>
    </dsp:sp>
    <dsp:sp modelId="{0278ECB8-E813-420B-98B0-7BEAEBFDEBDA}">
      <dsp:nvSpPr>
        <dsp:cNvPr id="0" name=""/>
        <dsp:cNvSpPr/>
      </dsp:nvSpPr>
      <dsp:spPr>
        <a:xfrm>
          <a:off x="3473366" y="1893093"/>
          <a:ext cx="420687" cy="420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41C11-D52E-40A0-9258-2A1B9DA159B2}">
      <dsp:nvSpPr>
        <dsp:cNvPr id="0" name=""/>
        <dsp:cNvSpPr/>
      </dsp:nvSpPr>
      <dsp:spPr>
        <a:xfrm>
          <a:off x="4418045" y="2524125"/>
          <a:ext cx="1335154"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IN" sz="1600" kern="1200" dirty="0"/>
            <a:t>Collecting</a:t>
          </a:r>
          <a:br>
            <a:rPr lang="en-IN" sz="1600" kern="1200" dirty="0"/>
          </a:br>
          <a:r>
            <a:rPr lang="en-IN" sz="1600" kern="1200" dirty="0"/>
            <a:t>and</a:t>
          </a:r>
          <a:br>
            <a:rPr lang="en-IN" sz="1600" kern="1200" dirty="0"/>
          </a:br>
          <a:r>
            <a:rPr lang="en-IN" sz="1600" kern="1200" dirty="0"/>
            <a:t>Storing data in </a:t>
          </a:r>
          <a:br>
            <a:rPr lang="en-IN" sz="1600" kern="1200" dirty="0"/>
          </a:br>
          <a:r>
            <a:rPr lang="en-IN" sz="1600" kern="1200" dirty="0"/>
            <a:t>dataframe</a:t>
          </a:r>
        </a:p>
      </dsp:txBody>
      <dsp:txXfrm>
        <a:off x="4418045" y="2524125"/>
        <a:ext cx="1335154" cy="1682750"/>
      </dsp:txXfrm>
    </dsp:sp>
    <dsp:sp modelId="{A6BFBFFF-564C-4315-9D95-4FC8CCF59C1C}">
      <dsp:nvSpPr>
        <dsp:cNvPr id="0" name=""/>
        <dsp:cNvSpPr/>
      </dsp:nvSpPr>
      <dsp:spPr>
        <a:xfrm>
          <a:off x="4875278" y="1893093"/>
          <a:ext cx="420687" cy="420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35DB4-D108-4083-A5BE-52490C81920D}">
      <dsp:nvSpPr>
        <dsp:cNvPr id="0" name=""/>
        <dsp:cNvSpPr/>
      </dsp:nvSpPr>
      <dsp:spPr>
        <a:xfrm>
          <a:off x="5819957" y="0"/>
          <a:ext cx="1335154"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IN" sz="1600" kern="1200" dirty="0"/>
            <a:t>Exporting the data as a csv file.</a:t>
          </a:r>
        </a:p>
      </dsp:txBody>
      <dsp:txXfrm>
        <a:off x="5819957" y="0"/>
        <a:ext cx="1335154" cy="1682750"/>
      </dsp:txXfrm>
    </dsp:sp>
    <dsp:sp modelId="{FA7A2A1F-B3CF-46F1-8F06-44A412842A9C}">
      <dsp:nvSpPr>
        <dsp:cNvPr id="0" name=""/>
        <dsp:cNvSpPr/>
      </dsp:nvSpPr>
      <dsp:spPr>
        <a:xfrm>
          <a:off x="6277191" y="1893093"/>
          <a:ext cx="420687" cy="420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294DA-476B-4AC0-904E-F0893B8581D2}">
      <dsp:nvSpPr>
        <dsp:cNvPr id="0" name=""/>
        <dsp:cNvSpPr/>
      </dsp:nvSpPr>
      <dsp:spPr>
        <a:xfrm>
          <a:off x="4211463" y="425"/>
          <a:ext cx="721072" cy="7210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Extract</a:t>
          </a:r>
        </a:p>
      </dsp:txBody>
      <dsp:txXfrm>
        <a:off x="4317062" y="106024"/>
        <a:ext cx="509874" cy="509874"/>
      </dsp:txXfrm>
    </dsp:sp>
    <dsp:sp modelId="{FCC10A48-F51B-410E-A2A0-8B4B1BE9CADE}">
      <dsp:nvSpPr>
        <dsp:cNvPr id="0" name=""/>
        <dsp:cNvSpPr/>
      </dsp:nvSpPr>
      <dsp:spPr>
        <a:xfrm rot="2160000">
          <a:off x="4909706" y="554210"/>
          <a:ext cx="191515" cy="2433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4915192" y="585997"/>
        <a:ext cx="134061" cy="146017"/>
      </dsp:txXfrm>
    </dsp:sp>
    <dsp:sp modelId="{CD483CFD-3A55-4CDF-98DE-8BF279D5729D}">
      <dsp:nvSpPr>
        <dsp:cNvPr id="0" name=""/>
        <dsp:cNvSpPr/>
      </dsp:nvSpPr>
      <dsp:spPr>
        <a:xfrm>
          <a:off x="5087161" y="636657"/>
          <a:ext cx="721072" cy="7210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Clean</a:t>
          </a:r>
        </a:p>
      </dsp:txBody>
      <dsp:txXfrm>
        <a:off x="5192760" y="742256"/>
        <a:ext cx="509874" cy="509874"/>
      </dsp:txXfrm>
    </dsp:sp>
    <dsp:sp modelId="{8CDE74F7-A6DE-4BD7-8992-6D35E9F29A50}">
      <dsp:nvSpPr>
        <dsp:cNvPr id="0" name=""/>
        <dsp:cNvSpPr/>
      </dsp:nvSpPr>
      <dsp:spPr>
        <a:xfrm rot="6480000">
          <a:off x="5186371" y="1385079"/>
          <a:ext cx="191515" cy="2433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5223975" y="1406430"/>
        <a:ext cx="134061" cy="146017"/>
      </dsp:txXfrm>
    </dsp:sp>
    <dsp:sp modelId="{891E3371-B715-49FE-8D62-4E20C270B4B1}">
      <dsp:nvSpPr>
        <dsp:cNvPr id="0" name=""/>
        <dsp:cNvSpPr/>
      </dsp:nvSpPr>
      <dsp:spPr>
        <a:xfrm>
          <a:off x="4752674" y="1666102"/>
          <a:ext cx="721072" cy="7210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Transform</a:t>
          </a:r>
        </a:p>
      </dsp:txBody>
      <dsp:txXfrm>
        <a:off x="4858273" y="1771701"/>
        <a:ext cx="509874" cy="509874"/>
      </dsp:txXfrm>
    </dsp:sp>
    <dsp:sp modelId="{89E64CA8-C8EC-4669-AF4A-C568ADF4C5A1}">
      <dsp:nvSpPr>
        <dsp:cNvPr id="0" name=""/>
        <dsp:cNvSpPr/>
      </dsp:nvSpPr>
      <dsp:spPr>
        <a:xfrm rot="10800000">
          <a:off x="4481662" y="1904957"/>
          <a:ext cx="191515" cy="2433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4539116" y="1953629"/>
        <a:ext cx="134061" cy="146017"/>
      </dsp:txXfrm>
    </dsp:sp>
    <dsp:sp modelId="{C5AB81A7-941A-475C-A2B6-C5922933D535}">
      <dsp:nvSpPr>
        <dsp:cNvPr id="0" name=""/>
        <dsp:cNvSpPr/>
      </dsp:nvSpPr>
      <dsp:spPr>
        <a:xfrm>
          <a:off x="3670252" y="1666102"/>
          <a:ext cx="721072" cy="7210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Integrate</a:t>
          </a:r>
        </a:p>
      </dsp:txBody>
      <dsp:txXfrm>
        <a:off x="3775851" y="1771701"/>
        <a:ext cx="509874" cy="509874"/>
      </dsp:txXfrm>
    </dsp:sp>
    <dsp:sp modelId="{24FEE846-5922-42BC-BAB8-408A5B425FCC}">
      <dsp:nvSpPr>
        <dsp:cNvPr id="0" name=""/>
        <dsp:cNvSpPr/>
      </dsp:nvSpPr>
      <dsp:spPr>
        <a:xfrm rot="15120000">
          <a:off x="3769462" y="1395389"/>
          <a:ext cx="191515" cy="2433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3807066" y="1471382"/>
        <a:ext cx="134061" cy="146017"/>
      </dsp:txXfrm>
    </dsp:sp>
    <dsp:sp modelId="{C8762B20-97FA-47A4-9666-FCD892FF70A3}">
      <dsp:nvSpPr>
        <dsp:cNvPr id="0" name=""/>
        <dsp:cNvSpPr/>
      </dsp:nvSpPr>
      <dsp:spPr>
        <a:xfrm>
          <a:off x="3335765" y="636657"/>
          <a:ext cx="721072" cy="72107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Validate</a:t>
          </a:r>
        </a:p>
      </dsp:txBody>
      <dsp:txXfrm>
        <a:off x="3441364" y="742256"/>
        <a:ext cx="509874" cy="509874"/>
      </dsp:txXfrm>
    </dsp:sp>
    <dsp:sp modelId="{2DBB8073-9F78-40EE-8CCA-6F91DAF457B1}">
      <dsp:nvSpPr>
        <dsp:cNvPr id="0" name=""/>
        <dsp:cNvSpPr/>
      </dsp:nvSpPr>
      <dsp:spPr>
        <a:xfrm rot="19440000">
          <a:off x="4034008" y="560582"/>
          <a:ext cx="191515" cy="2433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4039494" y="626139"/>
        <a:ext cx="134061" cy="1460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449906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kaustuk000/SpaceX-Landing-Pridictor/blob/main/labs-jupyter-spacex-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ustuk000/SpaceX-Landing-Pridictor/blob/main/jupyter-labs-eda-dataviz.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ustuk000/SpaceX-Landing-Pridictor/blob/main/jupyter-labs-eda-sql-coursera_sqllite.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ustuk000/SpaceX-Landing-Pridictor/blob/main/lab-jupyter-launch-site-location-v2%20(1).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ustuk000/SpaceX-Landing-Pridictor/blob/main/spacexDashboard.py"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ustuk000/SpaceX-Landing-Pridictor/blob/main/SpaceX_Machine_Learning_Prediction_Part_5.jupyterlite.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kaustuk000/SpaceX-Landing-Pridictor/blob/main/jupyter-labs-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kaustuk000/SpaceX-Landing-Pridictor/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Kaustuk Pratap Singh</a:t>
            </a:r>
          </a:p>
          <a:p>
            <a:r>
              <a:rPr lang="en-US" dirty="0">
                <a:solidFill>
                  <a:schemeClr val="bg2"/>
                </a:solidFill>
                <a:latin typeface="Abadi" panose="020B0604020104020204" pitchFamily="34" charset="0"/>
                <a:ea typeface="SF Pro" pitchFamily="2" charset="0"/>
                <a:cs typeface="SF Pro" pitchFamily="2" charset="0"/>
              </a:rPr>
              <a:t>24-06-2025</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2C76A7CF-3797-4E1C-D06B-E2FF2177A8C4}"/>
              </a:ext>
            </a:extLst>
          </p:cNvPr>
          <p:cNvGraphicFramePr/>
          <p:nvPr>
            <p:extLst>
              <p:ext uri="{D42A27DB-BD31-4B8C-83A1-F6EECF244321}">
                <p14:modId xmlns:p14="http://schemas.microsoft.com/office/powerpoint/2010/main" val="3071961661"/>
              </p:ext>
            </p:extLst>
          </p:nvPr>
        </p:nvGraphicFramePr>
        <p:xfrm>
          <a:off x="4125686" y="2316163"/>
          <a:ext cx="9144000" cy="238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2">
            <a:extLst>
              <a:ext uri="{FF2B5EF4-FFF2-40B4-BE49-F238E27FC236}">
                <a16:creationId xmlns:a16="http://schemas.microsoft.com/office/drawing/2014/main" id="{2193F369-9DF2-1CD2-002A-F783288447E6}"/>
              </a:ext>
            </a:extLst>
          </p:cNvPr>
          <p:cNvSpPr>
            <a:spLocks noChangeArrowheads="1"/>
          </p:cNvSpPr>
          <p:nvPr/>
        </p:nvSpPr>
        <p:spPr bwMode="auto">
          <a:xfrm>
            <a:off x="770011" y="1435618"/>
            <a:ext cx="5254452"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Data Extraction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Web scraped SpaceX Wikipedia tables using </a:t>
            </a:r>
            <a:r>
              <a:rPr lang="en-US" altLang="en-US" sz="1600" dirty="0">
                <a:latin typeface="Arial Unicode MS"/>
              </a:rPr>
              <a:t>Beautiful</a:t>
            </a:r>
            <a:br>
              <a:rPr kumimoji="0" lang="en-US" altLang="en-US" sz="1600" b="0" i="0" u="none" strike="noStrike" cap="none" normalizeH="0" baseline="0" dirty="0">
                <a:ln>
                  <a:noFill/>
                </a:ln>
                <a:solidFill>
                  <a:schemeClr val="tx1"/>
                </a:solidFill>
                <a:effectLst/>
              </a:rPr>
            </a:br>
            <a:r>
              <a:rPr kumimoji="0" lang="en-US" altLang="en-US" sz="1600" b="0" i="0" u="none" strike="noStrike" cap="none" normalizeH="0" baseline="0" dirty="0">
                <a:ln>
                  <a:noFill/>
                </a:ln>
                <a:solidFill>
                  <a:schemeClr val="tx1"/>
                </a:solidFill>
                <a:effectLst/>
              </a:rPr>
              <a:t>‣ Pulled API data &amp; SQL queries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Data Cleaning</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Removed nulls, trimmed text</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Standardized date formats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Data Transformation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Parsed columns (e.g. </a:t>
            </a:r>
            <a:r>
              <a:rPr kumimoji="0" lang="en-US" altLang="en-US" sz="1600" b="0" i="0" u="none" strike="noStrike" cap="none" normalizeH="0" baseline="0" dirty="0" err="1">
                <a:ln>
                  <a:noFill/>
                </a:ln>
                <a:solidFill>
                  <a:schemeClr val="tx1"/>
                </a:solidFill>
                <a:effectLst/>
                <a:latin typeface="Arial Unicode MS"/>
              </a:rPr>
              <a:t>Landing_Outcome</a:t>
            </a:r>
            <a:r>
              <a:rPr kumimoji="0" lang="en-US" altLang="en-US" sz="1600" b="0" i="0" u="none" strike="noStrike" cap="none" normalizeH="0" baseline="0" dirty="0">
                <a:ln>
                  <a:noFill/>
                </a:ln>
                <a:solidFill>
                  <a:schemeClr val="tx1"/>
                </a:solidFill>
                <a:effectLst/>
              </a:rPr>
              <a:t>)</a:t>
            </a:r>
            <a:br>
              <a:rPr kumimoji="0" lang="en-US" altLang="en-US" sz="1600" b="0" i="0" u="none" strike="noStrike" cap="none" normalizeH="0" baseline="0" dirty="0">
                <a:ln>
                  <a:noFill/>
                </a:ln>
                <a:solidFill>
                  <a:schemeClr val="tx1"/>
                </a:solidFill>
                <a:effectLst/>
              </a:rPr>
            </a:br>
            <a:r>
              <a:rPr kumimoji="0" lang="en-US" altLang="en-US" sz="1600" b="0" i="0" u="none" strike="noStrike" cap="none" normalizeH="0" baseline="0" dirty="0">
                <a:ln>
                  <a:noFill/>
                </a:ln>
                <a:solidFill>
                  <a:schemeClr val="tx1"/>
                </a:solidFill>
                <a:effectLst/>
              </a:rPr>
              <a:t>‣ Converted payload to numeric</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Data Integration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Merged multiple sources into one table</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Stored in SQLite for querying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Data Validation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Checked outcome counts, date ranges</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Filtered &amp; ranked for analysis</a:t>
            </a:r>
          </a:p>
        </p:txBody>
      </p:sp>
      <p:sp>
        <p:nvSpPr>
          <p:cNvPr id="11" name="TextBox 10">
            <a:extLst>
              <a:ext uri="{FF2B5EF4-FFF2-40B4-BE49-F238E27FC236}">
                <a16:creationId xmlns:a16="http://schemas.microsoft.com/office/drawing/2014/main" id="{3262DE48-E33A-8CFA-ACDF-0AE1AB4A54E8}"/>
              </a:ext>
            </a:extLst>
          </p:cNvPr>
          <p:cNvSpPr txBox="1"/>
          <p:nvPr/>
        </p:nvSpPr>
        <p:spPr>
          <a:xfrm>
            <a:off x="5276850" y="5682935"/>
            <a:ext cx="6634842" cy="523220"/>
          </a:xfrm>
          <a:prstGeom prst="rect">
            <a:avLst/>
          </a:prstGeom>
          <a:noFill/>
        </p:spPr>
        <p:txBody>
          <a:bodyPr wrap="square">
            <a:spAutoFit/>
          </a:bodyPr>
          <a:lstStyle/>
          <a:p>
            <a:r>
              <a:rPr lang="en-IN" sz="1400" dirty="0">
                <a:hlinkClick r:id="rId8"/>
              </a:rPr>
              <a:t>https://github.com/kaustuk000/SpaceX-Landing-Pridictor/blob/main/labs-jupyter-spacex-Data%20wrangling.ipynb</a:t>
            </a:r>
            <a:endParaRPr lang="en-IN" sz="1400" dirty="0"/>
          </a:p>
        </p:txBody>
      </p:sp>
    </p:spTree>
    <p:extLst>
      <p:ext uri="{BB962C8B-B14F-4D97-AF65-F5344CB8AC3E}">
        <p14:creationId xmlns:p14="http://schemas.microsoft.com/office/powerpoint/2010/main" val="29875529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800" dirty="0"/>
              <a:t>Categorical Plot between Flight Number and Launch Site suggest as the flight number increase success rate increase for all Launch Site.</a:t>
            </a:r>
          </a:p>
          <a:p>
            <a:r>
              <a:rPr lang="en-US" sz="1800" dirty="0"/>
              <a:t>Plot between Payload Mass and Launch Site suggest for the VAFB-SLC launch site there are no rockets launched for heavy payload mass(greater than 10000).</a:t>
            </a:r>
          </a:p>
          <a:p>
            <a:r>
              <a:rPr lang="en-US" sz="1800" dirty="0"/>
              <a:t>Using the Bar plot we saw GTO orbit has the most success.</a:t>
            </a:r>
          </a:p>
          <a:p>
            <a:r>
              <a:rPr lang="en-US" sz="1800" dirty="0"/>
              <a:t>Year Launch Success Rate suggests success rate has drastically</a:t>
            </a:r>
          </a:p>
          <a:p>
            <a:pPr marL="0" indent="0">
              <a:buNone/>
            </a:pPr>
            <a:r>
              <a:rPr lang="en-US" sz="1800" dirty="0"/>
              <a:t>     increased since 2013.</a:t>
            </a:r>
          </a:p>
          <a:p>
            <a:pPr marL="0" indent="0">
              <a:buNone/>
            </a:pPr>
            <a:endParaRPr lang="en-US" dirty="0"/>
          </a:p>
          <a:p>
            <a:pPr marL="0" indent="0">
              <a:buNone/>
            </a:pPr>
            <a:endParaRPr lang="en-US" dirty="0"/>
          </a:p>
          <a:p>
            <a:pPr marL="0" indent="0">
              <a:buNone/>
            </a:pPr>
            <a:endParaRPr lang="en-US" dirty="0"/>
          </a:p>
          <a:p>
            <a:pPr marL="0" indent="0">
              <a:buNone/>
            </a:pPr>
            <a:r>
              <a:rPr lang="en-US" dirty="0"/>
              <a:t>GitHub Link for the Notebook:</a:t>
            </a:r>
          </a:p>
          <a:p>
            <a:pPr marL="0" indent="0">
              <a:buNone/>
            </a:pPr>
            <a:r>
              <a:rPr lang="en-US" sz="1400" dirty="0">
                <a:hlinkClick r:id="rId3"/>
              </a:rPr>
              <a:t>https://github.com/kaustuk000/SpaceX-Landing-Pridictor/blob/main/jupyter-labs-eda-dataviz.ipynb</a:t>
            </a: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cxnSp>
        <p:nvCxnSpPr>
          <p:cNvPr id="9" name="Straight Connector 8">
            <a:extLst>
              <a:ext uri="{FF2B5EF4-FFF2-40B4-BE49-F238E27FC236}">
                <a16:creationId xmlns:a16="http://schemas.microsoft.com/office/drawing/2014/main" id="{C9590D36-7442-DA12-6937-41C96A4D7FF2}"/>
              </a:ext>
            </a:extLst>
          </p:cNvPr>
          <p:cNvCxnSpPr>
            <a:cxnSpLocks/>
          </p:cNvCxnSpPr>
          <p:nvPr/>
        </p:nvCxnSpPr>
        <p:spPr>
          <a:xfrm>
            <a:off x="6825340" y="5007429"/>
            <a:ext cx="8273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0EC303-0574-856D-371E-44DF3803D9B6}"/>
              </a:ext>
            </a:extLst>
          </p:cNvPr>
          <p:cNvCxnSpPr>
            <a:cxnSpLocks/>
          </p:cNvCxnSpPr>
          <p:nvPr/>
        </p:nvCxnSpPr>
        <p:spPr>
          <a:xfrm flipV="1">
            <a:off x="7652655" y="4386943"/>
            <a:ext cx="217714" cy="620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2DF8E0-6676-5E3A-C8CD-D69D9640F6EE}"/>
              </a:ext>
            </a:extLst>
          </p:cNvPr>
          <p:cNvCxnSpPr/>
          <p:nvPr/>
        </p:nvCxnSpPr>
        <p:spPr>
          <a:xfrm>
            <a:off x="7870369" y="4386943"/>
            <a:ext cx="6204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F4E622-C252-B5CE-C5AD-1B35BDD288D9}"/>
              </a:ext>
            </a:extLst>
          </p:cNvPr>
          <p:cNvCxnSpPr>
            <a:cxnSpLocks/>
          </p:cNvCxnSpPr>
          <p:nvPr/>
        </p:nvCxnSpPr>
        <p:spPr>
          <a:xfrm flipV="1">
            <a:off x="8490855" y="3744684"/>
            <a:ext cx="348342" cy="642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3425DD-5605-C948-5310-DEE054F0A7C2}"/>
              </a:ext>
            </a:extLst>
          </p:cNvPr>
          <p:cNvCxnSpPr>
            <a:cxnSpLocks/>
          </p:cNvCxnSpPr>
          <p:nvPr/>
        </p:nvCxnSpPr>
        <p:spPr>
          <a:xfrm>
            <a:off x="9339940" y="3428998"/>
            <a:ext cx="239486" cy="370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FB3F1C-8DBC-B7EA-580F-DA6E2A0BA21C}"/>
              </a:ext>
            </a:extLst>
          </p:cNvPr>
          <p:cNvCxnSpPr/>
          <p:nvPr/>
        </p:nvCxnSpPr>
        <p:spPr>
          <a:xfrm flipV="1">
            <a:off x="9579426" y="3178627"/>
            <a:ext cx="381000" cy="620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FEFA84A-A3D8-90EE-17D5-58CDBF26DD0F}"/>
              </a:ext>
            </a:extLst>
          </p:cNvPr>
          <p:cNvCxnSpPr/>
          <p:nvPr/>
        </p:nvCxnSpPr>
        <p:spPr>
          <a:xfrm>
            <a:off x="9960426" y="3178627"/>
            <a:ext cx="489857" cy="25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036615-DCAE-4595-A709-BD2D7F0A9779}"/>
              </a:ext>
            </a:extLst>
          </p:cNvPr>
          <p:cNvCxnSpPr>
            <a:cxnSpLocks/>
          </p:cNvCxnSpPr>
          <p:nvPr/>
        </p:nvCxnSpPr>
        <p:spPr>
          <a:xfrm flipV="1">
            <a:off x="8839197" y="3428998"/>
            <a:ext cx="500743" cy="3156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t>Created a Table named SPACEXTABLE</a:t>
            </a:r>
          </a:p>
          <a:p>
            <a:pPr>
              <a:lnSpc>
                <a:spcPct val="100000"/>
              </a:lnSpc>
              <a:spcBef>
                <a:spcPts val="1400"/>
              </a:spcBef>
            </a:pPr>
            <a:r>
              <a:rPr lang="en-US" sz="1800" dirty="0"/>
              <a:t>Find Distinct Launch Site</a:t>
            </a:r>
          </a:p>
          <a:p>
            <a:pPr>
              <a:lnSpc>
                <a:spcPct val="100000"/>
              </a:lnSpc>
              <a:spcBef>
                <a:spcPts val="1400"/>
              </a:spcBef>
            </a:pPr>
            <a:r>
              <a:rPr lang="en-US" sz="1800" dirty="0"/>
              <a:t>Done some string matching filtering using like .</a:t>
            </a:r>
          </a:p>
          <a:p>
            <a:pPr>
              <a:lnSpc>
                <a:spcPct val="100000"/>
              </a:lnSpc>
              <a:spcBef>
                <a:spcPts val="1400"/>
              </a:spcBef>
            </a:pPr>
            <a:r>
              <a:rPr lang="en-US" sz="1800" dirty="0"/>
              <a:t>Find the average Payload mass for Booster version F9 V1.1</a:t>
            </a:r>
          </a:p>
          <a:p>
            <a:pPr>
              <a:lnSpc>
                <a:spcPct val="100000"/>
              </a:lnSpc>
              <a:spcBef>
                <a:spcPts val="1400"/>
              </a:spcBef>
            </a:pPr>
            <a:r>
              <a:rPr lang="en-US" sz="1800" dirty="0"/>
              <a:t>Listed the names of the boosters which have success in drone ship and have payload mass greater than 4000 but less than 6000</a:t>
            </a:r>
          </a:p>
          <a:p>
            <a:pPr>
              <a:lnSpc>
                <a:spcPct val="100000"/>
              </a:lnSpc>
              <a:spcBef>
                <a:spcPts val="1400"/>
              </a:spcBef>
            </a:pPr>
            <a:r>
              <a:rPr lang="en-US" sz="1800" dirty="0"/>
              <a:t>List the total number of successful and failure mission outcomes</a:t>
            </a:r>
          </a:p>
          <a:p>
            <a:pPr>
              <a:lnSpc>
                <a:spcPct val="100000"/>
              </a:lnSpc>
              <a:spcBef>
                <a:spcPts val="1400"/>
              </a:spcBef>
            </a:pPr>
            <a:r>
              <a:rPr lang="en-US" sz="1800" dirty="0"/>
              <a:t>Used subquery to filter some Data.</a:t>
            </a:r>
          </a:p>
          <a:p>
            <a:pPr>
              <a:lnSpc>
                <a:spcPct val="100000"/>
              </a:lnSpc>
              <a:spcBef>
                <a:spcPts val="1400"/>
              </a:spcBef>
            </a:pPr>
            <a:r>
              <a:rPr lang="en-US" sz="1800" dirty="0"/>
              <a:t>Find the months for year 2015 for which landing was a failure for drone ship landing. </a:t>
            </a:r>
          </a:p>
          <a:p>
            <a:pPr marL="0" indent="0">
              <a:lnSpc>
                <a:spcPct val="100000"/>
              </a:lnSpc>
              <a:spcBef>
                <a:spcPts val="1400"/>
              </a:spcBef>
              <a:buNone/>
            </a:pPr>
            <a:endParaRPr lang="en-US" sz="1800" dirty="0"/>
          </a:p>
          <a:p>
            <a:pPr marL="0" indent="0">
              <a:buNone/>
            </a:pPr>
            <a:r>
              <a:rPr lang="en-US" sz="1400" dirty="0">
                <a:hlinkClick r:id="rId3"/>
              </a:rPr>
              <a:t>https://github.com/kaustuk000/SpaceX-Landing-Pridictor/blob/main/jupyter-labs-eda-sql-coursera_sqllite.ipynb</a:t>
            </a: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tangle 2">
            <a:extLst>
              <a:ext uri="{FF2B5EF4-FFF2-40B4-BE49-F238E27FC236}">
                <a16:creationId xmlns:a16="http://schemas.microsoft.com/office/drawing/2014/main" id="{756F2C97-1DDB-C715-1CDE-23748FB5A6BF}"/>
              </a:ext>
            </a:extLst>
          </p:cNvPr>
          <p:cNvSpPr>
            <a:spLocks noChangeArrowheads="1"/>
          </p:cNvSpPr>
          <p:nvPr/>
        </p:nvSpPr>
        <p:spPr bwMode="auto">
          <a:xfrm>
            <a:off x="838200" y="1502123"/>
            <a:ext cx="780213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Markers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Added to mark SpaceX launch sites on the map</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Help users quickly locate each launchpad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Circle Markers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Represent payload ranges or success rates visually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Provide clearer distinction between sites with overlapping locations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Popups &amp; Tooltips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Show detailed site info (site name, success count, etc.) on hover or click</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Improve interactivity and user understanding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Polylines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Used to connect launch sites to nearest coastal site.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Visualize spatial relationships between launch sites or paths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C0B344-6091-83B7-67A6-89E02BFFCD3B}"/>
              </a:ext>
            </a:extLst>
          </p:cNvPr>
          <p:cNvSpPr txBox="1"/>
          <p:nvPr/>
        </p:nvSpPr>
        <p:spPr>
          <a:xfrm>
            <a:off x="838200" y="6025573"/>
            <a:ext cx="9006840" cy="307777"/>
          </a:xfrm>
          <a:prstGeom prst="rect">
            <a:avLst/>
          </a:prstGeom>
          <a:noFill/>
        </p:spPr>
        <p:txBody>
          <a:bodyPr wrap="square">
            <a:spAutoFit/>
          </a:bodyPr>
          <a:lstStyle/>
          <a:p>
            <a:r>
              <a:rPr lang="en-IN" sz="1400" dirty="0">
                <a:hlinkClick r:id="rId3"/>
              </a:rPr>
              <a:t>https://github.com/kaustuk000/SpaceX-Landing-Pridictor/blob/main/lab-jupyter-launch-site-location-v2%20(1).ipynb</a:t>
            </a:r>
            <a:endParaRPr lang="en-IN" sz="14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1A5B0627-F684-8FDC-20CC-E945ACC8A7D5}"/>
              </a:ext>
            </a:extLst>
          </p:cNvPr>
          <p:cNvSpPr txBox="1"/>
          <p:nvPr/>
        </p:nvSpPr>
        <p:spPr>
          <a:xfrm>
            <a:off x="777240" y="1327735"/>
            <a:ext cx="9174480" cy="4801314"/>
          </a:xfrm>
          <a:prstGeom prst="rect">
            <a:avLst/>
          </a:prstGeom>
          <a:noFill/>
        </p:spPr>
        <p:txBody>
          <a:bodyPr wrap="square">
            <a:spAutoFit/>
          </a:bodyPr>
          <a:lstStyle/>
          <a:p>
            <a:pPr>
              <a:buNone/>
            </a:pPr>
            <a:r>
              <a:rPr lang="en-US" b="1"/>
              <a:t>Plots/Graphs Added:</a:t>
            </a:r>
          </a:p>
          <a:p>
            <a:pPr>
              <a:buNone/>
            </a:pPr>
            <a:endParaRPr lang="en-US" b="1"/>
          </a:p>
          <a:p>
            <a:pPr>
              <a:buFont typeface="+mj-lt"/>
              <a:buAutoNum type="arabicPeriod"/>
            </a:pPr>
            <a:r>
              <a:rPr lang="en-US" b="1"/>
              <a:t>Success Pie Chart</a:t>
            </a:r>
            <a:endParaRPr lang="en-US"/>
          </a:p>
          <a:p>
            <a:pPr marL="742950" lvl="1" indent="-285750">
              <a:buFont typeface="+mj-lt"/>
              <a:buAutoNum type="arabicPeriod"/>
            </a:pPr>
            <a:r>
              <a:rPr lang="en-US" b="1"/>
              <a:t>Shows</a:t>
            </a:r>
            <a:r>
              <a:rPr lang="en-US"/>
              <a:t>: Proportion of successful launches by site</a:t>
            </a:r>
          </a:p>
          <a:p>
            <a:pPr marL="742950" lvl="1" indent="-285750">
              <a:buFont typeface="+mj-lt"/>
              <a:buAutoNum type="arabicPeriod"/>
            </a:pPr>
            <a:r>
              <a:rPr lang="en-US" b="1"/>
              <a:t>Interaction</a:t>
            </a:r>
            <a:r>
              <a:rPr lang="en-US"/>
              <a:t>: Updates when a launch site is selected from the dropdown</a:t>
            </a:r>
          </a:p>
          <a:p>
            <a:pPr marL="742950" lvl="1" indent="-285750">
              <a:buFont typeface="+mj-lt"/>
              <a:buAutoNum type="arabicPeriod"/>
            </a:pPr>
            <a:r>
              <a:rPr lang="en-US" b="1"/>
              <a:t>Why</a:t>
            </a:r>
            <a:r>
              <a:rPr lang="en-US"/>
              <a:t>: Helps compare site-wise performance at a glance</a:t>
            </a:r>
          </a:p>
          <a:p>
            <a:pPr lvl="1"/>
            <a:endParaRPr lang="en-US"/>
          </a:p>
          <a:p>
            <a:pPr>
              <a:buFont typeface="+mj-lt"/>
              <a:buAutoNum type="arabicPeriod"/>
            </a:pPr>
            <a:r>
              <a:rPr lang="en-US" b="1"/>
              <a:t>Success-Failure Pie Chart (per site)</a:t>
            </a:r>
            <a:endParaRPr lang="en-US"/>
          </a:p>
          <a:p>
            <a:pPr marL="742950" lvl="1" indent="-285750">
              <a:buFont typeface="+mj-lt"/>
              <a:buAutoNum type="arabicPeriod"/>
            </a:pPr>
            <a:r>
              <a:rPr lang="en-US" b="1"/>
              <a:t>Shows</a:t>
            </a:r>
            <a:r>
              <a:rPr lang="en-US"/>
              <a:t>: Distribution of success (1) vs. failure (0) for selected site</a:t>
            </a:r>
          </a:p>
          <a:p>
            <a:pPr marL="742950" lvl="1" indent="-285750">
              <a:buFont typeface="+mj-lt"/>
              <a:buAutoNum type="arabicPeriod"/>
            </a:pPr>
            <a:r>
              <a:rPr lang="en-US" b="1"/>
              <a:t>Interaction</a:t>
            </a:r>
            <a:r>
              <a:rPr lang="en-US"/>
              <a:t>: Triggered when a specific site is chosen</a:t>
            </a:r>
          </a:p>
          <a:p>
            <a:pPr marL="742950" lvl="1" indent="-285750">
              <a:buFont typeface="+mj-lt"/>
              <a:buAutoNum type="arabicPeriod"/>
            </a:pPr>
            <a:r>
              <a:rPr lang="en-US" b="1"/>
              <a:t>Why</a:t>
            </a:r>
            <a:r>
              <a:rPr lang="en-US"/>
              <a:t>: Provides insight into each site's reliability</a:t>
            </a:r>
          </a:p>
          <a:p>
            <a:pPr lvl="1"/>
            <a:endParaRPr lang="en-US"/>
          </a:p>
          <a:p>
            <a:pPr>
              <a:buFont typeface="+mj-lt"/>
              <a:buAutoNum type="arabicPeriod"/>
            </a:pPr>
            <a:r>
              <a:rPr lang="en-US" b="1"/>
              <a:t>Payload vs. Success Scatter Plot</a:t>
            </a:r>
            <a:endParaRPr lang="en-US"/>
          </a:p>
          <a:p>
            <a:pPr marL="742950" lvl="1" indent="-285750">
              <a:buFont typeface="+mj-lt"/>
              <a:buAutoNum type="arabicPeriod"/>
            </a:pPr>
            <a:r>
              <a:rPr lang="en-US" b="1"/>
              <a:t>Shows</a:t>
            </a:r>
            <a:r>
              <a:rPr lang="en-US"/>
              <a:t>: Relationship between payload mass and launch outcome</a:t>
            </a:r>
          </a:p>
          <a:p>
            <a:pPr marL="742950" lvl="1" indent="-285750">
              <a:buFont typeface="+mj-lt"/>
              <a:buAutoNum type="arabicPeriod"/>
            </a:pPr>
            <a:r>
              <a:rPr lang="en-US" b="1"/>
              <a:t>Interaction</a:t>
            </a:r>
            <a:r>
              <a:rPr lang="en-US"/>
              <a:t>: Filters based on site and payload range via dropdown + slider</a:t>
            </a:r>
          </a:p>
          <a:p>
            <a:pPr marL="742950" lvl="1" indent="-285750">
              <a:buFont typeface="+mj-lt"/>
              <a:buAutoNum type="arabicPeriod"/>
            </a:pPr>
            <a:r>
              <a:rPr lang="en-US" b="1"/>
              <a:t>Why</a:t>
            </a:r>
            <a:r>
              <a:rPr lang="en-US"/>
              <a:t>: To explore whether payload mass correlates with mission success, and how booster types vary</a:t>
            </a:r>
            <a:endParaRPr lang="en-US" dirty="0"/>
          </a:p>
        </p:txBody>
      </p:sp>
      <p:sp>
        <p:nvSpPr>
          <p:cNvPr id="8" name="TextBox 7">
            <a:extLst>
              <a:ext uri="{FF2B5EF4-FFF2-40B4-BE49-F238E27FC236}">
                <a16:creationId xmlns:a16="http://schemas.microsoft.com/office/drawing/2014/main" id="{11D26D5F-40A9-913B-84CD-916FFB78142F}"/>
              </a:ext>
            </a:extLst>
          </p:cNvPr>
          <p:cNvSpPr txBox="1"/>
          <p:nvPr/>
        </p:nvSpPr>
        <p:spPr>
          <a:xfrm>
            <a:off x="777240" y="6210239"/>
            <a:ext cx="9875520" cy="307777"/>
          </a:xfrm>
          <a:prstGeom prst="rect">
            <a:avLst/>
          </a:prstGeom>
          <a:noFill/>
        </p:spPr>
        <p:txBody>
          <a:bodyPr wrap="square">
            <a:spAutoFit/>
          </a:bodyPr>
          <a:lstStyle/>
          <a:p>
            <a:r>
              <a:rPr lang="en-IN" sz="1400" dirty="0">
                <a:hlinkClick r:id="rId3"/>
              </a:rPr>
              <a:t>https://github.com/kaustuk000/SpaceX-Landing-Pridictor/blob/main/spacexDashboard.py</a:t>
            </a:r>
            <a:endParaRPr lang="en-IN" sz="14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buNone/>
            </a:pPr>
            <a:r>
              <a:rPr lang="en-US" dirty="0"/>
              <a:t>Models Tried:</a:t>
            </a:r>
          </a:p>
          <a:p>
            <a:pPr marL="0" indent="0">
              <a:buNone/>
            </a:pPr>
            <a:r>
              <a:rPr lang="en-US" sz="1800" dirty="0"/>
              <a:t>1 - Logistic Regression</a:t>
            </a:r>
          </a:p>
          <a:p>
            <a:pPr marL="0" indent="0">
              <a:buNone/>
            </a:pPr>
            <a:r>
              <a:rPr lang="en-US" sz="1800" dirty="0"/>
              <a:t>2 - Support Vector Regression</a:t>
            </a:r>
          </a:p>
          <a:p>
            <a:pPr marL="0" indent="0">
              <a:buNone/>
            </a:pPr>
            <a:r>
              <a:rPr lang="en-US" sz="1800" dirty="0"/>
              <a:t>3 -  DecisionTreeClassifier</a:t>
            </a:r>
          </a:p>
          <a:p>
            <a:pPr marL="0" indent="0">
              <a:buNone/>
            </a:pPr>
            <a:r>
              <a:rPr lang="en-US" sz="1800" dirty="0"/>
              <a:t>4 - K Nearest Neighbors Classifier (R^2 = 0.944)</a:t>
            </a:r>
          </a:p>
          <a:p>
            <a:pPr marL="0" indent="0">
              <a:buNone/>
            </a:pPr>
            <a:endParaRPr lang="en-US" sz="1800" dirty="0"/>
          </a:p>
          <a:p>
            <a:pPr marL="0" indent="0">
              <a:buNone/>
            </a:pPr>
            <a:r>
              <a:rPr lang="en-US" sz="1800" b="1" dirty="0"/>
              <a:t>I say KNN performs best. One can think why not Logistic its because the difference between the training</a:t>
            </a:r>
          </a:p>
          <a:p>
            <a:pPr marL="0" indent="0">
              <a:buNone/>
            </a:pPr>
            <a:endParaRPr lang="en-US" dirty="0"/>
          </a:p>
          <a:p>
            <a:pPr marL="0" indent="0">
              <a:buNone/>
            </a:pPr>
            <a:r>
              <a:rPr lang="en-US" dirty="0"/>
              <a:t>GitHub Link for Notebook</a:t>
            </a:r>
          </a:p>
          <a:p>
            <a:pPr marL="0" indent="0">
              <a:buNone/>
            </a:pPr>
            <a:r>
              <a:rPr lang="en-US" sz="1400" dirty="0">
                <a:hlinkClick r:id="rId3"/>
              </a:rPr>
              <a:t>https://github.com/kaustuk000/SpaceX-Landing-Pridictor/blob/main/SpaceX_Machine_Learning_Prediction_Part_5.jupyterlite.ipynb</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7A73DC-90D2-4CBC-BB6A-440877C96E41}"/>
              </a:ext>
            </a:extLst>
          </p:cNvPr>
          <p:cNvSpPr>
            <a:spLocks noGrp="1"/>
          </p:cNvSpPr>
          <p:nvPr>
            <p:ph type="ctrTitle"/>
          </p:nvPr>
        </p:nvSpPr>
        <p:spPr>
          <a:xfrm>
            <a:off x="167640" y="4190999"/>
            <a:ext cx="12024360" cy="842963"/>
          </a:xfrm>
        </p:spPr>
        <p:txBody>
          <a:bodyPr>
            <a:normAutofit/>
          </a:bodyPr>
          <a:lstStyle/>
          <a:p>
            <a:r>
              <a:rPr lang="en-IN" sz="2000" dirty="0">
                <a:latin typeface="Abadi" panose="020B0604020104020204" pitchFamily="34" charset="0"/>
                <a:cs typeface="Arial" panose="020B0604020202020204" pitchFamily="34" charset="0"/>
              </a:rPr>
              <a:t>As the flight Number increases success rate on each Launch site increase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AE43D50-3214-FD15-C49C-3C093906A7CD}"/>
              </a:ext>
            </a:extLst>
          </p:cNvPr>
          <p:cNvPicPr>
            <a:picLocks noChangeAspect="1"/>
          </p:cNvPicPr>
          <p:nvPr/>
        </p:nvPicPr>
        <p:blipFill>
          <a:blip r:embed="rId3"/>
          <a:stretch>
            <a:fillRect/>
          </a:stretch>
        </p:blipFill>
        <p:spPr>
          <a:xfrm>
            <a:off x="770011" y="1630680"/>
            <a:ext cx="10939224" cy="2286000"/>
          </a:xfrm>
          <a:prstGeom prst="rect">
            <a:avLst/>
          </a:prstGeom>
        </p:spPr>
      </p:pic>
    </p:spTree>
    <p:extLst>
      <p:ext uri="{BB962C8B-B14F-4D97-AF65-F5344CB8AC3E}">
        <p14:creationId xmlns:p14="http://schemas.microsoft.com/office/powerpoint/2010/main" val="386560594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48199"/>
            <a:ext cx="11269589" cy="1233145"/>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Payload Mass Vs. Launch Site scatter point chart you will find for the VAFB-SLC launch site there are no rockets launched for heavy payload mass(greater than 10000).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10FF69E-B2EA-A64D-980A-E33D977D9B63}"/>
              </a:ext>
            </a:extLst>
          </p:cNvPr>
          <p:cNvPicPr>
            <a:picLocks noChangeAspect="1"/>
          </p:cNvPicPr>
          <p:nvPr/>
        </p:nvPicPr>
        <p:blipFill>
          <a:blip r:embed="rId3"/>
          <a:stretch>
            <a:fillRect/>
          </a:stretch>
        </p:blipFill>
        <p:spPr>
          <a:xfrm>
            <a:off x="455530" y="1676401"/>
            <a:ext cx="11280940" cy="24383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45920"/>
            <a:ext cx="4701149" cy="4247782"/>
          </a:xfrm>
          <a:prstGeom prst="rect">
            <a:avLst/>
          </a:prstGeom>
        </p:spPr>
        <p:txBody>
          <a:bodyPr>
            <a:normAutofit/>
          </a:bodyPr>
          <a:lstStyle/>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Orbit GTO has the Highest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Orbit ISS and VLEO have good success rate as well.</a:t>
            </a:r>
          </a:p>
          <a:p>
            <a:pPr>
              <a:lnSpc>
                <a:spcPct val="100000"/>
              </a:lnSpc>
              <a:spcBef>
                <a:spcPts val="1400"/>
              </a:spcBef>
            </a:pPr>
            <a:r>
              <a:rPr lang="en-US" sz="1800" dirty="0">
                <a:solidFill>
                  <a:schemeClr val="accent3">
                    <a:lumMod val="25000"/>
                  </a:schemeClr>
                </a:solidFill>
                <a:latin typeface="Abadi" panose="020B0604020104020204" pitchFamily="34" charset="0"/>
              </a:rPr>
              <a:t>Where as Orbit like ES-L1, GEO, HEO, MEO as every low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Orbit SO has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2CE470E-6B9C-A3D0-FFB1-9542A1782887}"/>
              </a:ext>
            </a:extLst>
          </p:cNvPr>
          <p:cNvPicPr>
            <a:picLocks noChangeAspect="1"/>
          </p:cNvPicPr>
          <p:nvPr/>
        </p:nvPicPr>
        <p:blipFill>
          <a:blip r:embed="rId3"/>
          <a:stretch>
            <a:fillRect/>
          </a:stretch>
        </p:blipFill>
        <p:spPr>
          <a:xfrm>
            <a:off x="6247553" y="1965960"/>
            <a:ext cx="4815430" cy="35356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11040"/>
            <a:ext cx="10515601" cy="1370304"/>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Observe that in the LEO orbit, success seems to be related to the number of flights. Conversely, in the GTO orbit, there appears to be no relationship between flight number and success.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47D222A-315B-CBD2-6F96-2E6FE71293E5}"/>
              </a:ext>
            </a:extLst>
          </p:cNvPr>
          <p:cNvPicPr>
            <a:picLocks noChangeAspect="1"/>
          </p:cNvPicPr>
          <p:nvPr/>
        </p:nvPicPr>
        <p:blipFill>
          <a:blip r:embed="rId3"/>
          <a:stretch>
            <a:fillRect/>
          </a:stretch>
        </p:blipFill>
        <p:spPr>
          <a:xfrm>
            <a:off x="734028" y="1751115"/>
            <a:ext cx="10723944" cy="219753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43401"/>
            <a:ext cx="10980029" cy="2083810"/>
          </a:xfrm>
          <a:prstGeom prst="rect">
            <a:avLst/>
          </a:prstGeom>
        </p:spPr>
        <p:txBody>
          <a:bodyPr>
            <a:normAutofit/>
          </a:bodyPr>
          <a:lstStyle/>
          <a:p>
            <a:pPr marL="0" indent="0">
              <a:buNone/>
            </a:pPr>
            <a:r>
              <a:rPr lang="en-US" sz="2000" dirty="0">
                <a:latin typeface="Abadi" panose="020B0604020104020204" pitchFamily="34" charset="0"/>
              </a:rPr>
              <a:t>With heavy payloads the successful landing or positive landing rate are more for Polar, LEO and ISS.</a:t>
            </a:r>
          </a:p>
          <a:p>
            <a:pPr marL="0" indent="0">
              <a:buNone/>
            </a:pPr>
            <a:r>
              <a:rPr lang="en-US" sz="2000" dirty="0">
                <a:latin typeface="Abadi" panose="020B0604020104020204" pitchFamily="34" charset="0"/>
              </a:rPr>
              <a:t>However, for GTO, it's difficult to distinguish between successful and unsuccessful landings as both outcomes are present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102042E-08DD-87FA-63C0-807630A57D0E}"/>
              </a:ext>
            </a:extLst>
          </p:cNvPr>
          <p:cNvPicPr>
            <a:picLocks noChangeAspect="1"/>
          </p:cNvPicPr>
          <p:nvPr/>
        </p:nvPicPr>
        <p:blipFill>
          <a:blip r:embed="rId3"/>
          <a:stretch>
            <a:fillRect/>
          </a:stretch>
        </p:blipFill>
        <p:spPr>
          <a:xfrm>
            <a:off x="649151" y="1676399"/>
            <a:ext cx="10893698" cy="22250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365869" cy="3811588"/>
          </a:xfrm>
          <a:prstGeom prst="rect">
            <a:avLst/>
          </a:prstGeom>
        </p:spPr>
        <p:txBody>
          <a:bodyPr>
            <a:normAutofit/>
          </a:bodyPr>
          <a:lstStyle/>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r>
              <a:rPr lang="en-US" sz="2000" dirty="0">
                <a:latin typeface="Abadi" panose="020B0604020104020204" pitchFamily="34" charset="0"/>
              </a:rPr>
              <a:t>Observe that the success rate since 2013 kept increasing till 2020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F5E9528-F081-07D4-EA5E-36058B363D51}"/>
              </a:ext>
            </a:extLst>
          </p:cNvPr>
          <p:cNvPicPr>
            <a:picLocks noChangeAspect="1"/>
          </p:cNvPicPr>
          <p:nvPr/>
        </p:nvPicPr>
        <p:blipFill>
          <a:blip r:embed="rId3"/>
          <a:stretch>
            <a:fillRect/>
          </a:stretch>
        </p:blipFill>
        <p:spPr>
          <a:xfrm>
            <a:off x="6096000" y="2010385"/>
            <a:ext cx="5416768" cy="387096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of 4 unique launch sites were used to launch Falcon9.</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3130E55E-45B7-C59F-82F8-D0033AAD976D}"/>
              </a:ext>
            </a:extLst>
          </p:cNvPr>
          <p:cNvGraphicFramePr>
            <a:graphicFrameLocks noGrp="1"/>
          </p:cNvGraphicFramePr>
          <p:nvPr>
            <p:extLst>
              <p:ext uri="{D42A27DB-BD31-4B8C-83A1-F6EECF244321}">
                <p14:modId xmlns:p14="http://schemas.microsoft.com/office/powerpoint/2010/main" val="2961495241"/>
              </p:ext>
            </p:extLst>
          </p:nvPr>
        </p:nvGraphicFramePr>
        <p:xfrm>
          <a:off x="1371600" y="2416334"/>
          <a:ext cx="1584960" cy="1463040"/>
        </p:xfrm>
        <a:graphic>
          <a:graphicData uri="http://schemas.openxmlformats.org/drawingml/2006/table">
            <a:tbl>
              <a:tblPr/>
              <a:tblGrid>
                <a:gridCol w="1584960">
                  <a:extLst>
                    <a:ext uri="{9D8B030D-6E8A-4147-A177-3AD203B41FA5}">
                      <a16:colId xmlns:a16="http://schemas.microsoft.com/office/drawing/2014/main" val="2308892011"/>
                    </a:ext>
                  </a:extLst>
                </a:gridCol>
              </a:tblGrid>
              <a:tr h="0">
                <a:tc>
                  <a:txBody>
                    <a:bodyPr/>
                    <a:lstStyle/>
                    <a:p>
                      <a:pPr algn="r" fontAlgn="ctr"/>
                      <a:r>
                        <a:rPr lang="en-IN">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026802008"/>
                  </a:ext>
                </a:extLst>
              </a:tr>
              <a:tr h="0">
                <a:tc>
                  <a:txBody>
                    <a:bodyPr/>
                    <a:lstStyle/>
                    <a:p>
                      <a:pPr algn="r" fontAlgn="ctr"/>
                      <a:r>
                        <a:rPr lang="en-IN">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771979146"/>
                  </a:ext>
                </a:extLst>
              </a:tr>
              <a:tr h="0">
                <a:tc>
                  <a:txBody>
                    <a:bodyPr/>
                    <a:lstStyle/>
                    <a:p>
                      <a:pPr algn="r" fontAlgn="ctr"/>
                      <a:r>
                        <a:rPr lang="en-IN">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1252805084"/>
                  </a:ext>
                </a:extLst>
              </a:tr>
              <a:tr h="0">
                <a:tc>
                  <a:txBody>
                    <a:bodyPr/>
                    <a:lstStyle/>
                    <a:p>
                      <a:pPr algn="r" fontAlgn="ctr"/>
                      <a:r>
                        <a:rPr lang="en-IN"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579753696"/>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r">
              <a:lnSpc>
                <a:spcPct val="100000"/>
              </a:lnSpc>
              <a:spcBef>
                <a:spcPts val="1400"/>
              </a:spcBef>
              <a:buNone/>
            </a:pPr>
            <a:r>
              <a:rPr lang="en-US" sz="2000" dirty="0">
                <a:solidFill>
                  <a:schemeClr val="accent3">
                    <a:lumMod val="25000"/>
                  </a:schemeClr>
                </a:solidFill>
                <a:latin typeface="Abadi" panose="020B0604020104020204" pitchFamily="34" charset="0"/>
              </a:rPr>
              <a:t>                                                                        For all these 5 records Orbit </a:t>
            </a:r>
          </a:p>
          <a:p>
            <a:pPr marL="0" indent="0" algn="r">
              <a:lnSpc>
                <a:spcPct val="100000"/>
              </a:lnSpc>
              <a:spcBef>
                <a:spcPts val="1400"/>
              </a:spcBef>
              <a:buNone/>
            </a:pPr>
            <a:r>
              <a:rPr lang="en-US" sz="2000" dirty="0">
                <a:solidFill>
                  <a:schemeClr val="accent3">
                    <a:lumMod val="25000"/>
                  </a:schemeClr>
                </a:solidFill>
                <a:latin typeface="Abadi" panose="020B0604020104020204" pitchFamily="34" charset="0"/>
              </a:rPr>
              <a:t>                                                                        LEO has been Used.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5B6C57AB-AD21-96F5-5A7D-B613A6E4D1CD}"/>
              </a:ext>
            </a:extLst>
          </p:cNvPr>
          <p:cNvPicPr>
            <a:picLocks noChangeAspect="1"/>
          </p:cNvPicPr>
          <p:nvPr/>
        </p:nvPicPr>
        <p:blipFill>
          <a:blip r:embed="rId3"/>
          <a:stretch>
            <a:fillRect/>
          </a:stretch>
        </p:blipFill>
        <p:spPr>
          <a:xfrm>
            <a:off x="1191228" y="2439166"/>
            <a:ext cx="5237544" cy="34731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marL="0" indent="0">
              <a:lnSpc>
                <a:spcPct val="100000"/>
              </a:lnSpc>
              <a:spcBef>
                <a:spcPts val="1400"/>
              </a:spcBef>
              <a:buNone/>
            </a:pPr>
            <a:r>
              <a:rPr lang="en-IN" dirty="0"/>
              <a:t>     </a:t>
            </a:r>
            <a:r>
              <a:rPr lang="en-IN" sz="2000" dirty="0">
                <a:latin typeface="Abadi" panose="020B0604020104020204" pitchFamily="34" charset="0"/>
              </a:rPr>
              <a:t>48213</a:t>
            </a:r>
          </a:p>
          <a:p>
            <a:pPr marL="0" indent="0">
              <a:lnSpc>
                <a:spcPct val="100000"/>
              </a:lnSpc>
              <a:spcBef>
                <a:spcPts val="1400"/>
              </a:spcBef>
              <a:buNone/>
            </a:pPr>
            <a:endParaRPr lang="en-IN"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IN"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N" sz="2000" dirty="0">
                <a:solidFill>
                  <a:schemeClr val="accent3">
                    <a:lumMod val="25000"/>
                  </a:schemeClr>
                </a:solidFill>
                <a:latin typeface="Abadi" panose="020B0604020104020204" pitchFamily="34" charset="0"/>
              </a:rPr>
              <a:t>Total payload carried by boosters from NASA is 48213.</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Payload mass carried by booster version F9 v1.1 is 2534.67</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92B05612-8CAD-C0D8-0881-868FB72B2326}"/>
              </a:ext>
            </a:extLst>
          </p:cNvPr>
          <p:cNvGraphicFramePr>
            <a:graphicFrameLocks noGrp="1"/>
          </p:cNvGraphicFramePr>
          <p:nvPr>
            <p:extLst>
              <p:ext uri="{D42A27DB-BD31-4B8C-83A1-F6EECF244321}">
                <p14:modId xmlns:p14="http://schemas.microsoft.com/office/powerpoint/2010/main" val="4062655113"/>
              </p:ext>
            </p:extLst>
          </p:nvPr>
        </p:nvGraphicFramePr>
        <p:xfrm>
          <a:off x="1110012" y="2553494"/>
          <a:ext cx="2639028" cy="731520"/>
        </p:xfrm>
        <a:graphic>
          <a:graphicData uri="http://schemas.openxmlformats.org/drawingml/2006/table">
            <a:tbl>
              <a:tblPr/>
              <a:tblGrid>
                <a:gridCol w="2639028">
                  <a:extLst>
                    <a:ext uri="{9D8B030D-6E8A-4147-A177-3AD203B41FA5}">
                      <a16:colId xmlns:a16="http://schemas.microsoft.com/office/drawing/2014/main" val="2547877873"/>
                    </a:ext>
                  </a:extLst>
                </a:gridCol>
              </a:tblGrid>
              <a:tr h="0">
                <a:tc>
                  <a:txBody>
                    <a:bodyPr/>
                    <a:lstStyle/>
                    <a:p>
                      <a:pPr algn="r" fontAlgn="ctr"/>
                      <a:r>
                        <a:rPr lang="en-IN" b="1">
                          <a:effectLst/>
                        </a:rPr>
                        <a:t>Mean</a:t>
                      </a:r>
                    </a:p>
                  </a:txBody>
                  <a:tcPr anchor="ctr">
                    <a:lnL>
                      <a:noFill/>
                    </a:lnL>
                    <a:lnR>
                      <a:noFill/>
                    </a:lnR>
                    <a:lnT>
                      <a:noFill/>
                    </a:lnT>
                    <a:lnB>
                      <a:noFill/>
                    </a:lnB>
                    <a:solidFill>
                      <a:srgbClr val="FFFFFF"/>
                    </a:solidFill>
                  </a:tcPr>
                </a:tc>
                <a:extLst>
                  <a:ext uri="{0D108BD9-81ED-4DB2-BD59-A6C34878D82A}">
                    <a16:rowId xmlns:a16="http://schemas.microsoft.com/office/drawing/2014/main" val="2739110764"/>
                  </a:ext>
                </a:extLst>
              </a:tr>
              <a:tr h="0">
                <a:tc>
                  <a:txBody>
                    <a:bodyPr/>
                    <a:lstStyle/>
                    <a:p>
                      <a:pPr algn="r" fontAlgn="ctr"/>
                      <a:r>
                        <a:rPr lang="en-IN" dirty="0">
                          <a:effectLst/>
                        </a:rPr>
                        <a:t>2534.6666666666665</a:t>
                      </a:r>
                    </a:p>
                  </a:txBody>
                  <a:tcPr anchor="ctr">
                    <a:lnL>
                      <a:noFill/>
                    </a:lnL>
                    <a:lnR>
                      <a:noFill/>
                    </a:lnR>
                    <a:lnT>
                      <a:noFill/>
                    </a:lnT>
                    <a:lnB>
                      <a:noFill/>
                    </a:lnB>
                    <a:solidFill>
                      <a:srgbClr val="FFFFFF"/>
                    </a:solidFill>
                  </a:tcPr>
                </a:tc>
                <a:extLst>
                  <a:ext uri="{0D108BD9-81ED-4DB2-BD59-A6C34878D82A}">
                    <a16:rowId xmlns:a16="http://schemas.microsoft.com/office/drawing/2014/main" val="1017679530"/>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A464457C-9396-25A5-DD43-1E045C21044F}"/>
              </a:ext>
            </a:extLst>
          </p:cNvPr>
          <p:cNvGraphicFramePr>
            <a:graphicFrameLocks noGrp="1"/>
          </p:cNvGraphicFramePr>
          <p:nvPr>
            <p:extLst>
              <p:ext uri="{D42A27DB-BD31-4B8C-83A1-F6EECF244321}">
                <p14:modId xmlns:p14="http://schemas.microsoft.com/office/powerpoint/2010/main" val="659314854"/>
              </p:ext>
            </p:extLst>
          </p:nvPr>
        </p:nvGraphicFramePr>
        <p:xfrm>
          <a:off x="1219200" y="2553494"/>
          <a:ext cx="1447800" cy="2194560"/>
        </p:xfrm>
        <a:graphic>
          <a:graphicData uri="http://schemas.openxmlformats.org/drawingml/2006/table">
            <a:tbl>
              <a:tblPr/>
              <a:tblGrid>
                <a:gridCol w="1447800">
                  <a:extLst>
                    <a:ext uri="{9D8B030D-6E8A-4147-A177-3AD203B41FA5}">
                      <a16:colId xmlns:a16="http://schemas.microsoft.com/office/drawing/2014/main" val="3558603523"/>
                    </a:ext>
                  </a:extLst>
                </a:gridCol>
              </a:tblGrid>
              <a:tr h="0">
                <a:tc>
                  <a:txBody>
                    <a:bodyPr/>
                    <a:lstStyle/>
                    <a:p>
                      <a:pPr algn="r" fontAlgn="ctr"/>
                      <a:r>
                        <a:rPr lang="en-IN" b="1">
                          <a:effectLst/>
                        </a:rPr>
                        <a:t>Date</a:t>
                      </a:r>
                    </a:p>
                  </a:txBody>
                  <a:tcPr anchor="ctr">
                    <a:lnL>
                      <a:noFill/>
                    </a:lnL>
                    <a:lnR>
                      <a:noFill/>
                    </a:lnR>
                    <a:lnT>
                      <a:noFill/>
                    </a:lnT>
                    <a:lnB>
                      <a:noFill/>
                    </a:lnB>
                    <a:solidFill>
                      <a:srgbClr val="FFFFFF"/>
                    </a:solidFill>
                  </a:tcPr>
                </a:tc>
                <a:extLst>
                  <a:ext uri="{0D108BD9-81ED-4DB2-BD59-A6C34878D82A}">
                    <a16:rowId xmlns:a16="http://schemas.microsoft.com/office/drawing/2014/main" val="3277364117"/>
                  </a:ext>
                </a:extLst>
              </a:tr>
              <a:tr h="0">
                <a:tc>
                  <a:txBody>
                    <a:bodyPr/>
                    <a:lstStyle/>
                    <a:p>
                      <a:pPr algn="r" fontAlgn="ctr"/>
                      <a:r>
                        <a:rPr lang="en-IN">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3427625699"/>
                  </a:ext>
                </a:extLst>
              </a:tr>
              <a:tr h="0">
                <a:tc>
                  <a:txBody>
                    <a:bodyPr/>
                    <a:lstStyle/>
                    <a:p>
                      <a:pPr algn="r" fontAlgn="ctr"/>
                      <a:r>
                        <a:rPr lang="en-IN">
                          <a:effectLst/>
                        </a:rPr>
                        <a:t>2016-07-18</a:t>
                      </a:r>
                    </a:p>
                  </a:txBody>
                  <a:tcPr anchor="ctr">
                    <a:lnL>
                      <a:noFill/>
                    </a:lnL>
                    <a:lnR>
                      <a:noFill/>
                    </a:lnR>
                    <a:lnT>
                      <a:noFill/>
                    </a:lnT>
                    <a:lnB>
                      <a:noFill/>
                    </a:lnB>
                    <a:solidFill>
                      <a:srgbClr val="FFFFFF"/>
                    </a:solidFill>
                  </a:tcPr>
                </a:tc>
                <a:extLst>
                  <a:ext uri="{0D108BD9-81ED-4DB2-BD59-A6C34878D82A}">
                    <a16:rowId xmlns:a16="http://schemas.microsoft.com/office/drawing/2014/main" val="722430911"/>
                  </a:ext>
                </a:extLst>
              </a:tr>
              <a:tr h="0">
                <a:tc>
                  <a:txBody>
                    <a:bodyPr/>
                    <a:lstStyle/>
                    <a:p>
                      <a:pPr algn="r" fontAlgn="ctr"/>
                      <a:r>
                        <a:rPr lang="en-IN">
                          <a:effectLst/>
                        </a:rPr>
                        <a:t>2017-02-19</a:t>
                      </a:r>
                    </a:p>
                  </a:txBody>
                  <a:tcPr anchor="ctr">
                    <a:lnL>
                      <a:noFill/>
                    </a:lnL>
                    <a:lnR>
                      <a:noFill/>
                    </a:lnR>
                    <a:lnT>
                      <a:noFill/>
                    </a:lnT>
                    <a:lnB>
                      <a:noFill/>
                    </a:lnB>
                    <a:solidFill>
                      <a:srgbClr val="FFFFFF"/>
                    </a:solidFill>
                  </a:tcPr>
                </a:tc>
                <a:extLst>
                  <a:ext uri="{0D108BD9-81ED-4DB2-BD59-A6C34878D82A}">
                    <a16:rowId xmlns:a16="http://schemas.microsoft.com/office/drawing/2014/main" val="2741741985"/>
                  </a:ext>
                </a:extLst>
              </a:tr>
              <a:tr h="0">
                <a:tc>
                  <a:txBody>
                    <a:bodyPr/>
                    <a:lstStyle/>
                    <a:p>
                      <a:pPr algn="r" fontAlgn="ctr"/>
                      <a:r>
                        <a:rPr lang="en-IN">
                          <a:effectLst/>
                        </a:rPr>
                        <a:t>2017-05-01</a:t>
                      </a:r>
                    </a:p>
                  </a:txBody>
                  <a:tcPr anchor="ctr">
                    <a:lnL>
                      <a:noFill/>
                    </a:lnL>
                    <a:lnR>
                      <a:noFill/>
                    </a:lnR>
                    <a:lnT>
                      <a:noFill/>
                    </a:lnT>
                    <a:lnB>
                      <a:noFill/>
                    </a:lnB>
                    <a:solidFill>
                      <a:srgbClr val="FFFFFF"/>
                    </a:solidFill>
                  </a:tcPr>
                </a:tc>
                <a:extLst>
                  <a:ext uri="{0D108BD9-81ED-4DB2-BD59-A6C34878D82A}">
                    <a16:rowId xmlns:a16="http://schemas.microsoft.com/office/drawing/2014/main" val="3749891267"/>
                  </a:ext>
                </a:extLst>
              </a:tr>
              <a:tr h="0">
                <a:tc>
                  <a:txBody>
                    <a:bodyPr/>
                    <a:lstStyle/>
                    <a:p>
                      <a:pPr algn="r" fontAlgn="ctr"/>
                      <a:r>
                        <a:rPr lang="en-IN" dirty="0">
                          <a:effectLst/>
                        </a:rPr>
                        <a:t>2017-06-03</a:t>
                      </a:r>
                    </a:p>
                  </a:txBody>
                  <a:tcPr anchor="ctr">
                    <a:lnL>
                      <a:noFill/>
                    </a:lnL>
                    <a:lnR>
                      <a:noFill/>
                    </a:lnR>
                    <a:lnT>
                      <a:noFill/>
                    </a:lnT>
                    <a:lnB>
                      <a:noFill/>
                    </a:lnB>
                    <a:solidFill>
                      <a:srgbClr val="FFFFFF"/>
                    </a:solidFill>
                  </a:tcPr>
                </a:tc>
                <a:extLst>
                  <a:ext uri="{0D108BD9-81ED-4DB2-BD59-A6C34878D82A}">
                    <a16:rowId xmlns:a16="http://schemas.microsoft.com/office/drawing/2014/main" val="1276623091"/>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65904D09-F943-ABBF-4FB7-EFFF42C2566F}"/>
              </a:ext>
            </a:extLst>
          </p:cNvPr>
          <p:cNvGraphicFramePr>
            <a:graphicFrameLocks noGrp="1"/>
          </p:cNvGraphicFramePr>
          <p:nvPr>
            <p:extLst>
              <p:ext uri="{D42A27DB-BD31-4B8C-83A1-F6EECF244321}">
                <p14:modId xmlns:p14="http://schemas.microsoft.com/office/powerpoint/2010/main" val="852152728"/>
              </p:ext>
            </p:extLst>
          </p:nvPr>
        </p:nvGraphicFramePr>
        <p:xfrm>
          <a:off x="1127760" y="2912428"/>
          <a:ext cx="2011680" cy="2194560"/>
        </p:xfrm>
        <a:graphic>
          <a:graphicData uri="http://schemas.openxmlformats.org/drawingml/2006/table">
            <a:tbl>
              <a:tblPr/>
              <a:tblGrid>
                <a:gridCol w="2011680">
                  <a:extLst>
                    <a:ext uri="{9D8B030D-6E8A-4147-A177-3AD203B41FA5}">
                      <a16:colId xmlns:a16="http://schemas.microsoft.com/office/drawing/2014/main" val="790900334"/>
                    </a:ext>
                  </a:extLst>
                </a:gridCol>
              </a:tblGrid>
              <a:tr h="0">
                <a:tc>
                  <a:txBody>
                    <a:bodyPr/>
                    <a:lstStyle/>
                    <a:p>
                      <a:pPr algn="r" fontAlgn="ctr"/>
                      <a:r>
                        <a:rPr lang="en-IN" b="1">
                          <a:effectLst/>
                        </a:rPr>
                        <a:t>Booster_Version</a:t>
                      </a:r>
                    </a:p>
                  </a:txBody>
                  <a:tcPr anchor="ctr">
                    <a:lnL>
                      <a:noFill/>
                    </a:lnL>
                    <a:lnR>
                      <a:noFill/>
                    </a:lnR>
                    <a:lnT>
                      <a:noFill/>
                    </a:lnT>
                    <a:lnB>
                      <a:noFill/>
                    </a:lnB>
                    <a:solidFill>
                      <a:srgbClr val="FFFFFF"/>
                    </a:solidFill>
                  </a:tcPr>
                </a:tc>
                <a:extLst>
                  <a:ext uri="{0D108BD9-81ED-4DB2-BD59-A6C34878D82A}">
                    <a16:rowId xmlns:a16="http://schemas.microsoft.com/office/drawing/2014/main" val="4107178043"/>
                  </a:ext>
                </a:extLst>
              </a:tr>
              <a:tr h="0">
                <a:tc>
                  <a:txBody>
                    <a:bodyPr/>
                    <a:lstStyle/>
                    <a:p>
                      <a:pPr algn="r" fontAlgn="ctr"/>
                      <a:r>
                        <a:rPr lang="en-IN">
                          <a:effectLst/>
                        </a:rPr>
                        <a:t>F9 FT B1020</a:t>
                      </a:r>
                    </a:p>
                  </a:txBody>
                  <a:tcPr anchor="ctr">
                    <a:lnL>
                      <a:noFill/>
                    </a:lnL>
                    <a:lnR>
                      <a:noFill/>
                    </a:lnR>
                    <a:lnT>
                      <a:noFill/>
                    </a:lnT>
                    <a:lnB>
                      <a:noFill/>
                    </a:lnB>
                    <a:solidFill>
                      <a:srgbClr val="FFFFFF"/>
                    </a:solidFill>
                  </a:tcPr>
                </a:tc>
                <a:extLst>
                  <a:ext uri="{0D108BD9-81ED-4DB2-BD59-A6C34878D82A}">
                    <a16:rowId xmlns:a16="http://schemas.microsoft.com/office/drawing/2014/main" val="3186341748"/>
                  </a:ext>
                </a:extLst>
              </a:tr>
              <a:tr h="0">
                <a:tc>
                  <a:txBody>
                    <a:bodyPr/>
                    <a:lstStyle/>
                    <a:p>
                      <a:pPr algn="r" fontAlgn="ctr"/>
                      <a:r>
                        <a:rPr lang="en-IN">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2100623176"/>
                  </a:ext>
                </a:extLst>
              </a:tr>
              <a:tr h="0">
                <a:tc>
                  <a:txBody>
                    <a:bodyPr/>
                    <a:lstStyle/>
                    <a:p>
                      <a:pPr algn="r" fontAlgn="ctr"/>
                      <a:r>
                        <a:rPr lang="en-IN">
                          <a:effectLst/>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2817990516"/>
                  </a:ext>
                </a:extLst>
              </a:tr>
              <a:tr h="0">
                <a:tc>
                  <a:txBody>
                    <a:bodyPr/>
                    <a:lstStyle/>
                    <a:p>
                      <a:pPr algn="r" fontAlgn="ctr"/>
                      <a:r>
                        <a:rPr lang="en-IN">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773723860"/>
                  </a:ext>
                </a:extLst>
              </a:tr>
              <a:tr h="0">
                <a:tc>
                  <a:txBody>
                    <a:bodyPr/>
                    <a:lstStyle/>
                    <a:p>
                      <a:pPr algn="r" fontAlgn="ctr"/>
                      <a:r>
                        <a:rPr lang="en-IN"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1648472505"/>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65104" y="2927550"/>
            <a:ext cx="4017889" cy="52322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D32533F4-A998-EEC4-0F84-E1F21CA76E16}"/>
              </a:ext>
            </a:extLst>
          </p:cNvPr>
          <p:cNvSpPr txBox="1"/>
          <p:nvPr/>
        </p:nvSpPr>
        <p:spPr>
          <a:xfrm>
            <a:off x="1340180" y="1717895"/>
            <a:ext cx="10416668" cy="830997"/>
          </a:xfrm>
          <a:prstGeom prst="rect">
            <a:avLst/>
          </a:prstGeom>
          <a:noFill/>
        </p:spPr>
        <p:txBody>
          <a:bodyPr wrap="square">
            <a:spAutoFit/>
          </a:bodyPr>
          <a:lstStyle/>
          <a:p>
            <a:pPr>
              <a:buNone/>
            </a:pPr>
            <a:endParaRPr lang="en-US" sz="1600"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Analyze SpaceX launch data to understand success trends, payload effects, and site performance, and to build a predictive model for mission success.</a:t>
            </a:r>
          </a:p>
        </p:txBody>
      </p:sp>
      <p:sp>
        <p:nvSpPr>
          <p:cNvPr id="8" name="TextBox 7">
            <a:extLst>
              <a:ext uri="{FF2B5EF4-FFF2-40B4-BE49-F238E27FC236}">
                <a16:creationId xmlns:a16="http://schemas.microsoft.com/office/drawing/2014/main" id="{EBF189DA-6ACE-34DF-74F8-B19BAE3C62E9}"/>
              </a:ext>
            </a:extLst>
          </p:cNvPr>
          <p:cNvSpPr txBox="1"/>
          <p:nvPr/>
        </p:nvSpPr>
        <p:spPr>
          <a:xfrm>
            <a:off x="1041304" y="4402841"/>
            <a:ext cx="6096000"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p>
        </p:txBody>
      </p:sp>
      <p:sp>
        <p:nvSpPr>
          <p:cNvPr id="11" name="Rectangle 2">
            <a:extLst>
              <a:ext uri="{FF2B5EF4-FFF2-40B4-BE49-F238E27FC236}">
                <a16:creationId xmlns:a16="http://schemas.microsoft.com/office/drawing/2014/main" id="{E6F31EE4-FA06-3EE5-D00D-8FCE6D9E1D36}"/>
              </a:ext>
            </a:extLst>
          </p:cNvPr>
          <p:cNvSpPr>
            <a:spLocks noChangeArrowheads="1"/>
          </p:cNvSpPr>
          <p:nvPr/>
        </p:nvSpPr>
        <p:spPr bwMode="auto">
          <a:xfrm>
            <a:off x="1271141" y="3413930"/>
            <a:ext cx="106554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Data Preparation</a:t>
            </a:r>
            <a:r>
              <a:rPr kumimoji="0" lang="en-US" altLang="en-US" sz="1600" b="0" i="0" u="none" strike="noStrike" cap="none" normalizeH="0" baseline="0" dirty="0">
                <a:ln>
                  <a:noFill/>
                </a:ln>
                <a:solidFill>
                  <a:schemeClr val="tx1"/>
                </a:solidFill>
                <a:effectLst/>
                <a:latin typeface="Arial" panose="020B0604020202020204" pitchFamily="34" charset="0"/>
              </a:rPr>
              <a:t>: Cleaned and explored the </a:t>
            </a:r>
            <a:r>
              <a:rPr kumimoji="0" lang="en-US" altLang="en-US" sz="1600" b="0" i="0" u="none" strike="noStrike" cap="none" normalizeH="0" baseline="0" dirty="0">
                <a:ln>
                  <a:noFill/>
                </a:ln>
                <a:solidFill>
                  <a:schemeClr val="tx1"/>
                </a:solidFill>
                <a:effectLst/>
                <a:latin typeface="Arial Unicode MS"/>
              </a:rPr>
              <a:t>spacex_launch_dash.csv</a:t>
            </a:r>
            <a:r>
              <a:rPr kumimoji="0" lang="en-US" altLang="en-US" sz="1600" b="0" i="0" u="none" strike="noStrike" cap="none" normalizeH="0" baseline="0" dirty="0">
                <a:ln>
                  <a:noFill/>
                </a:ln>
                <a:solidFill>
                  <a:schemeClr val="tx1"/>
                </a:solidFill>
                <a:effectLst/>
              </a:rPr>
              <a:t> dataset.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Dashboard</a:t>
            </a:r>
            <a:r>
              <a:rPr kumimoji="0" lang="en-US" altLang="en-US" sz="1600" b="0" i="0" u="none" strike="noStrike" cap="none" normalizeH="0" baseline="0" dirty="0">
                <a:ln>
                  <a:noFill/>
                </a:ln>
                <a:solidFill>
                  <a:schemeClr val="tx1"/>
                </a:solidFill>
                <a:effectLst/>
                <a:latin typeface="Arial" panose="020B0604020202020204" pitchFamily="34" charset="0"/>
              </a:rPr>
              <a:t>: Built an interactive dashboard using Plotly Dash with dropdowns, sliders, pie charts, and scatter plots.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Modeling</a:t>
            </a:r>
            <a:r>
              <a:rPr kumimoji="0" lang="en-US" altLang="en-US" sz="1600" b="0" i="0" u="none" strike="noStrike" cap="none" normalizeH="0" baseline="0" dirty="0">
                <a:ln>
                  <a:noFill/>
                </a:ln>
                <a:solidFill>
                  <a:schemeClr val="tx1"/>
                </a:solidFill>
                <a:effectLst/>
                <a:latin typeface="Arial" panose="020B0604020202020204" pitchFamily="34" charset="0"/>
              </a:rPr>
              <a:t>: Used Logistic Regression and Decision Tree with </a:t>
            </a:r>
            <a:r>
              <a:rPr kumimoji="0" lang="en-US" altLang="en-US" sz="1600" b="0" i="0" u="none" strike="noStrike" cap="none" normalizeH="0" baseline="0" dirty="0" err="1">
                <a:ln>
                  <a:noFill/>
                </a:ln>
                <a:solidFill>
                  <a:schemeClr val="tx1"/>
                </a:solidFill>
                <a:effectLst/>
                <a:latin typeface="Arial" panose="020B0604020202020204" pitchFamily="34" charset="0"/>
              </a:rPr>
              <a:t>GridSearchCV</a:t>
            </a:r>
            <a:r>
              <a:rPr kumimoji="0" lang="en-US" altLang="en-US" sz="1600" b="0" i="0" u="none" strike="noStrike" cap="none" normalizeH="0" baseline="0" dirty="0">
                <a:ln>
                  <a:noFill/>
                </a:ln>
                <a:solidFill>
                  <a:schemeClr val="tx1"/>
                </a:solidFill>
                <a:effectLst/>
                <a:latin typeface="Arial" panose="020B0604020202020204" pitchFamily="34" charset="0"/>
              </a:rPr>
              <a:t> to predict launch success.</a:t>
            </a:r>
          </a:p>
        </p:txBody>
      </p:sp>
      <p:sp>
        <p:nvSpPr>
          <p:cNvPr id="12" name="Rectangle 3">
            <a:extLst>
              <a:ext uri="{FF2B5EF4-FFF2-40B4-BE49-F238E27FC236}">
                <a16:creationId xmlns:a16="http://schemas.microsoft.com/office/drawing/2014/main" id="{6910BA12-3DF2-8FFF-2E32-5EC7A1A53997}"/>
              </a:ext>
            </a:extLst>
          </p:cNvPr>
          <p:cNvSpPr>
            <a:spLocks noChangeArrowheads="1"/>
          </p:cNvSpPr>
          <p:nvPr/>
        </p:nvSpPr>
        <p:spPr bwMode="auto">
          <a:xfrm>
            <a:off x="1271141" y="4871591"/>
            <a:ext cx="822693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Most launches were successful; Kennedy Space Center had the highest launch volume.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Payload mass showed no strong correlation with mission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Booster versions influenced outcomes more than payload.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Models achieved ~85–88% accuracy in predicting success.</a:t>
            </a:r>
          </a:p>
        </p:txBody>
      </p:sp>
      <p:sp>
        <p:nvSpPr>
          <p:cNvPr id="14" name="TextBox 13">
            <a:extLst>
              <a:ext uri="{FF2B5EF4-FFF2-40B4-BE49-F238E27FC236}">
                <a16:creationId xmlns:a16="http://schemas.microsoft.com/office/drawing/2014/main" id="{0082D38F-433A-01F9-5E4D-C6326A40BC39}"/>
              </a:ext>
            </a:extLst>
          </p:cNvPr>
          <p:cNvSpPr txBox="1"/>
          <p:nvPr/>
        </p:nvSpPr>
        <p:spPr>
          <a:xfrm>
            <a:off x="1041304" y="1533229"/>
            <a:ext cx="6096000" cy="43088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Objective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B981ED7E-ADE7-7EEC-5136-52E53009911A}"/>
              </a:ext>
            </a:extLst>
          </p:cNvPr>
          <p:cNvGraphicFramePr>
            <a:graphicFrameLocks noGrp="1"/>
          </p:cNvGraphicFramePr>
          <p:nvPr>
            <p:extLst>
              <p:ext uri="{D42A27DB-BD31-4B8C-83A1-F6EECF244321}">
                <p14:modId xmlns:p14="http://schemas.microsoft.com/office/powerpoint/2010/main" val="3986901286"/>
              </p:ext>
            </p:extLst>
          </p:nvPr>
        </p:nvGraphicFramePr>
        <p:xfrm>
          <a:off x="1143000" y="2690654"/>
          <a:ext cx="4236720" cy="2103120"/>
        </p:xfrm>
        <a:graphic>
          <a:graphicData uri="http://schemas.openxmlformats.org/drawingml/2006/table">
            <a:tbl>
              <a:tblPr/>
              <a:tblGrid>
                <a:gridCol w="2118360">
                  <a:extLst>
                    <a:ext uri="{9D8B030D-6E8A-4147-A177-3AD203B41FA5}">
                      <a16:colId xmlns:a16="http://schemas.microsoft.com/office/drawing/2014/main" val="3000970529"/>
                    </a:ext>
                  </a:extLst>
                </a:gridCol>
                <a:gridCol w="2118360">
                  <a:extLst>
                    <a:ext uri="{9D8B030D-6E8A-4147-A177-3AD203B41FA5}">
                      <a16:colId xmlns:a16="http://schemas.microsoft.com/office/drawing/2014/main" val="2644185900"/>
                    </a:ext>
                  </a:extLst>
                </a:gridCol>
              </a:tblGrid>
              <a:tr h="0">
                <a:tc>
                  <a:txBody>
                    <a:bodyPr/>
                    <a:lstStyle/>
                    <a:p>
                      <a:pPr algn="r" fontAlgn="ctr"/>
                      <a:r>
                        <a:rPr lang="en-IN" b="1">
                          <a:effectLst/>
                        </a:rPr>
                        <a:t>Mission_Outcome</a:t>
                      </a:r>
                    </a:p>
                  </a:txBody>
                  <a:tcPr anchor="ctr">
                    <a:lnL>
                      <a:noFill/>
                    </a:lnL>
                    <a:lnR>
                      <a:noFill/>
                    </a:lnR>
                    <a:lnT>
                      <a:noFill/>
                    </a:lnT>
                    <a:lnB>
                      <a:noFill/>
                    </a:lnB>
                    <a:solidFill>
                      <a:srgbClr val="FFFFFF"/>
                    </a:solidFill>
                  </a:tcPr>
                </a:tc>
                <a:tc>
                  <a:txBody>
                    <a:bodyPr/>
                    <a:lstStyle/>
                    <a:p>
                      <a:pPr algn="r" fontAlgn="ctr"/>
                      <a:r>
                        <a:rPr lang="en-IN" b="1">
                          <a:effectLst/>
                        </a:rPr>
                        <a:t>Total</a:t>
                      </a:r>
                    </a:p>
                  </a:txBody>
                  <a:tcPr anchor="ctr">
                    <a:lnL>
                      <a:noFill/>
                    </a:lnL>
                    <a:lnR>
                      <a:noFill/>
                    </a:lnR>
                    <a:lnT>
                      <a:noFill/>
                    </a:lnT>
                    <a:lnB>
                      <a:noFill/>
                    </a:lnB>
                    <a:solidFill>
                      <a:srgbClr val="FFFFFF"/>
                    </a:solidFill>
                  </a:tcPr>
                </a:tc>
                <a:extLst>
                  <a:ext uri="{0D108BD9-81ED-4DB2-BD59-A6C34878D82A}">
                    <a16:rowId xmlns:a16="http://schemas.microsoft.com/office/drawing/2014/main" val="836922748"/>
                  </a:ext>
                </a:extLst>
              </a:tr>
              <a:tr h="0">
                <a:tc>
                  <a:txBody>
                    <a:bodyPr/>
                    <a:lstStyle/>
                    <a:p>
                      <a:pPr algn="r" fontAlgn="ctr"/>
                      <a:r>
                        <a:rPr lang="en-IN">
                          <a:effectLst/>
                        </a:rPr>
                        <a:t>Failure (in flight)</a:t>
                      </a:r>
                    </a:p>
                  </a:txBody>
                  <a:tcPr anchor="ctr">
                    <a:lnL>
                      <a:noFill/>
                    </a:lnL>
                    <a:lnR>
                      <a:noFill/>
                    </a:lnR>
                    <a:lnT>
                      <a:noFill/>
                    </a:lnT>
                    <a:lnB>
                      <a:noFill/>
                    </a:lnB>
                    <a:solidFill>
                      <a:srgbClr val="FFFFFF"/>
                    </a:solidFill>
                  </a:tcPr>
                </a:tc>
                <a:tc>
                  <a:txBody>
                    <a:bodyPr/>
                    <a:lstStyle/>
                    <a:p>
                      <a:pPr algn="r" fontAlgn="ctr"/>
                      <a:r>
                        <a:rPr lang="en-IN">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4196178985"/>
                  </a:ext>
                </a:extLst>
              </a:tr>
              <a:tr h="0">
                <a:tc>
                  <a:txBody>
                    <a:bodyPr/>
                    <a:lstStyle/>
                    <a:p>
                      <a:pPr algn="r" fontAlgn="ctr"/>
                      <a:r>
                        <a:rPr lang="en-IN">
                          <a:effectLst/>
                        </a:rPr>
                        <a:t>Success</a:t>
                      </a:r>
                    </a:p>
                  </a:txBody>
                  <a:tcPr anchor="ctr">
                    <a:lnL>
                      <a:noFill/>
                    </a:lnL>
                    <a:lnR>
                      <a:noFill/>
                    </a:lnR>
                    <a:lnT>
                      <a:noFill/>
                    </a:lnT>
                    <a:lnB>
                      <a:noFill/>
                    </a:lnB>
                    <a:solidFill>
                      <a:srgbClr val="FFFFFF"/>
                    </a:solidFill>
                  </a:tcPr>
                </a:tc>
                <a:tc>
                  <a:txBody>
                    <a:bodyPr/>
                    <a:lstStyle/>
                    <a:p>
                      <a:pPr algn="r" fontAlgn="ctr"/>
                      <a:r>
                        <a:rPr lang="en-IN">
                          <a:effectLst/>
                        </a:rPr>
                        <a:t>98</a:t>
                      </a:r>
                    </a:p>
                  </a:txBody>
                  <a:tcPr anchor="ctr">
                    <a:lnL>
                      <a:noFill/>
                    </a:lnL>
                    <a:lnR>
                      <a:noFill/>
                    </a:lnR>
                    <a:lnT>
                      <a:noFill/>
                    </a:lnT>
                    <a:lnB>
                      <a:noFill/>
                    </a:lnB>
                    <a:solidFill>
                      <a:srgbClr val="FFFFFF"/>
                    </a:solidFill>
                  </a:tcPr>
                </a:tc>
                <a:extLst>
                  <a:ext uri="{0D108BD9-81ED-4DB2-BD59-A6C34878D82A}">
                    <a16:rowId xmlns:a16="http://schemas.microsoft.com/office/drawing/2014/main" val="4024420882"/>
                  </a:ext>
                </a:extLst>
              </a:tr>
              <a:tr h="0">
                <a:tc>
                  <a:txBody>
                    <a:bodyPr/>
                    <a:lstStyle/>
                    <a:p>
                      <a:pPr algn="r" fontAlgn="ctr"/>
                      <a:r>
                        <a:rPr lang="en-IN">
                          <a:effectLst/>
                        </a:rPr>
                        <a:t>Success</a:t>
                      </a:r>
                    </a:p>
                  </a:txBody>
                  <a:tcPr anchor="ctr">
                    <a:lnL>
                      <a:noFill/>
                    </a:lnL>
                    <a:lnR>
                      <a:noFill/>
                    </a:lnR>
                    <a:lnT>
                      <a:noFill/>
                    </a:lnT>
                    <a:lnB>
                      <a:noFill/>
                    </a:lnB>
                    <a:solidFill>
                      <a:srgbClr val="FFFFFF"/>
                    </a:solidFill>
                  </a:tcPr>
                </a:tc>
                <a:tc>
                  <a:txBody>
                    <a:bodyPr/>
                    <a:lstStyle/>
                    <a:p>
                      <a:pPr algn="r" fontAlgn="ctr"/>
                      <a:r>
                        <a:rPr lang="en-IN">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804721287"/>
                  </a:ext>
                </a:extLst>
              </a:tr>
              <a:tr h="0">
                <a:tc>
                  <a:txBody>
                    <a:bodyPr/>
                    <a:lstStyle/>
                    <a:p>
                      <a:pPr algn="r" fontAlgn="ctr"/>
                      <a:r>
                        <a:rPr lang="en-IN">
                          <a:effectLst/>
                        </a:rPr>
                        <a:t>Success (payload status unclear)</a:t>
                      </a:r>
                    </a:p>
                  </a:txBody>
                  <a:tcPr anchor="ctr">
                    <a:lnL>
                      <a:noFill/>
                    </a:lnL>
                    <a:lnR>
                      <a:noFill/>
                    </a:lnR>
                    <a:lnT>
                      <a:noFill/>
                    </a:lnT>
                    <a:lnB>
                      <a:noFill/>
                    </a:lnB>
                    <a:solidFill>
                      <a:srgbClr val="FFFFFF"/>
                    </a:solidFill>
                  </a:tcPr>
                </a:tc>
                <a:tc>
                  <a:txBody>
                    <a:bodyPr/>
                    <a:lstStyle/>
                    <a:p>
                      <a:pPr algn="r" fontAlgn="ctr"/>
                      <a:r>
                        <a:rPr lang="en-IN"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411473332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C3A78191-A3DA-8800-46A6-A40FB5BF88B1}"/>
              </a:ext>
            </a:extLst>
          </p:cNvPr>
          <p:cNvGraphicFramePr>
            <a:graphicFrameLocks noGrp="1"/>
          </p:cNvGraphicFramePr>
          <p:nvPr>
            <p:extLst>
              <p:ext uri="{D42A27DB-BD31-4B8C-83A1-F6EECF244321}">
                <p14:modId xmlns:p14="http://schemas.microsoft.com/office/powerpoint/2010/main" val="3634008174"/>
              </p:ext>
            </p:extLst>
          </p:nvPr>
        </p:nvGraphicFramePr>
        <p:xfrm>
          <a:off x="1036319" y="2427911"/>
          <a:ext cx="4645442" cy="3723330"/>
        </p:xfrm>
        <a:graphic>
          <a:graphicData uri="http://schemas.openxmlformats.org/drawingml/2006/table">
            <a:tbl>
              <a:tblPr/>
              <a:tblGrid>
                <a:gridCol w="2322721">
                  <a:extLst>
                    <a:ext uri="{9D8B030D-6E8A-4147-A177-3AD203B41FA5}">
                      <a16:colId xmlns:a16="http://schemas.microsoft.com/office/drawing/2014/main" val="4059757019"/>
                    </a:ext>
                  </a:extLst>
                </a:gridCol>
                <a:gridCol w="2322721">
                  <a:extLst>
                    <a:ext uri="{9D8B030D-6E8A-4147-A177-3AD203B41FA5}">
                      <a16:colId xmlns:a16="http://schemas.microsoft.com/office/drawing/2014/main" val="2300343574"/>
                    </a:ext>
                  </a:extLst>
                </a:gridCol>
              </a:tblGrid>
              <a:tr h="286410">
                <a:tc>
                  <a:txBody>
                    <a:bodyPr/>
                    <a:lstStyle/>
                    <a:p>
                      <a:pPr algn="r" fontAlgn="ctr"/>
                      <a:r>
                        <a:rPr lang="en-IN" sz="1300" b="1">
                          <a:effectLst/>
                        </a:rPr>
                        <a:t>Booster_Version</a:t>
                      </a:r>
                    </a:p>
                  </a:txBody>
                  <a:tcPr marL="71603" marR="71603" marT="35802" marB="35802" anchor="ctr">
                    <a:lnL>
                      <a:noFill/>
                    </a:lnL>
                    <a:lnR>
                      <a:noFill/>
                    </a:lnR>
                    <a:lnT>
                      <a:noFill/>
                    </a:lnT>
                    <a:lnB>
                      <a:noFill/>
                    </a:lnB>
                    <a:solidFill>
                      <a:srgbClr val="FFFFFF"/>
                    </a:solidFill>
                  </a:tcPr>
                </a:tc>
                <a:tc>
                  <a:txBody>
                    <a:bodyPr/>
                    <a:lstStyle/>
                    <a:p>
                      <a:pPr algn="r" fontAlgn="ctr"/>
                      <a:r>
                        <a:rPr lang="en-IN" sz="1300" b="1">
                          <a:effectLst/>
                        </a:rPr>
                        <a:t>PAYLOAD_MASS__KG_</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1570408116"/>
                  </a:ext>
                </a:extLst>
              </a:tr>
              <a:tr h="286410">
                <a:tc>
                  <a:txBody>
                    <a:bodyPr/>
                    <a:lstStyle/>
                    <a:p>
                      <a:pPr algn="r" fontAlgn="ctr"/>
                      <a:r>
                        <a:rPr lang="en-IN" sz="1300">
                          <a:effectLst/>
                        </a:rPr>
                        <a:t>F9 B5 B1048.4</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3263040846"/>
                  </a:ext>
                </a:extLst>
              </a:tr>
              <a:tr h="286410">
                <a:tc>
                  <a:txBody>
                    <a:bodyPr/>
                    <a:lstStyle/>
                    <a:p>
                      <a:pPr algn="r" fontAlgn="ctr"/>
                      <a:r>
                        <a:rPr lang="en-IN" sz="1300">
                          <a:effectLst/>
                        </a:rPr>
                        <a:t>F9 B5 B1049.4</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1557788831"/>
                  </a:ext>
                </a:extLst>
              </a:tr>
              <a:tr h="286410">
                <a:tc>
                  <a:txBody>
                    <a:bodyPr/>
                    <a:lstStyle/>
                    <a:p>
                      <a:pPr algn="r" fontAlgn="ctr"/>
                      <a:r>
                        <a:rPr lang="en-IN" sz="1300">
                          <a:effectLst/>
                        </a:rPr>
                        <a:t>F9 B5 B1051.3</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1843830134"/>
                  </a:ext>
                </a:extLst>
              </a:tr>
              <a:tr h="286410">
                <a:tc>
                  <a:txBody>
                    <a:bodyPr/>
                    <a:lstStyle/>
                    <a:p>
                      <a:pPr algn="r" fontAlgn="ctr"/>
                      <a:r>
                        <a:rPr lang="en-IN" sz="1300">
                          <a:effectLst/>
                        </a:rPr>
                        <a:t>F9 B5 B1056.4</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2411139858"/>
                  </a:ext>
                </a:extLst>
              </a:tr>
              <a:tr h="286410">
                <a:tc>
                  <a:txBody>
                    <a:bodyPr/>
                    <a:lstStyle/>
                    <a:p>
                      <a:pPr algn="r" fontAlgn="ctr"/>
                      <a:r>
                        <a:rPr lang="en-IN" sz="1300">
                          <a:effectLst/>
                        </a:rPr>
                        <a:t>F9 B5 B1048.5</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3685637113"/>
                  </a:ext>
                </a:extLst>
              </a:tr>
              <a:tr h="286410">
                <a:tc>
                  <a:txBody>
                    <a:bodyPr/>
                    <a:lstStyle/>
                    <a:p>
                      <a:pPr algn="r" fontAlgn="ctr"/>
                      <a:r>
                        <a:rPr lang="en-IN" sz="1300">
                          <a:effectLst/>
                        </a:rPr>
                        <a:t>F9 B5 B1051.4</a:t>
                      </a:r>
                    </a:p>
                  </a:txBody>
                  <a:tcPr marL="71603" marR="71603" marT="35802" marB="35802" anchor="ctr">
                    <a:lnL>
                      <a:noFill/>
                    </a:lnL>
                    <a:lnR>
                      <a:noFill/>
                    </a:lnR>
                    <a:lnT>
                      <a:noFill/>
                    </a:lnT>
                    <a:lnB>
                      <a:noFill/>
                    </a:lnB>
                    <a:solidFill>
                      <a:srgbClr val="FFFFFF"/>
                    </a:solidFill>
                  </a:tcPr>
                </a:tc>
                <a:tc>
                  <a:txBody>
                    <a:bodyPr/>
                    <a:lstStyle/>
                    <a:p>
                      <a:pPr algn="r" fontAlgn="ctr"/>
                      <a:r>
                        <a:rPr lang="en-IN" sz="1300" dirty="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1450320447"/>
                  </a:ext>
                </a:extLst>
              </a:tr>
              <a:tr h="286410">
                <a:tc>
                  <a:txBody>
                    <a:bodyPr/>
                    <a:lstStyle/>
                    <a:p>
                      <a:pPr algn="r" fontAlgn="ctr"/>
                      <a:r>
                        <a:rPr lang="en-IN" sz="1300">
                          <a:effectLst/>
                        </a:rPr>
                        <a:t>F9 B5 B1049.5</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163872827"/>
                  </a:ext>
                </a:extLst>
              </a:tr>
              <a:tr h="286410">
                <a:tc>
                  <a:txBody>
                    <a:bodyPr/>
                    <a:lstStyle/>
                    <a:p>
                      <a:pPr algn="r" fontAlgn="ctr"/>
                      <a:r>
                        <a:rPr lang="en-IN" sz="1300">
                          <a:effectLst/>
                        </a:rPr>
                        <a:t>F9 B5 B1060.2</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1137353900"/>
                  </a:ext>
                </a:extLst>
              </a:tr>
              <a:tr h="286410">
                <a:tc>
                  <a:txBody>
                    <a:bodyPr/>
                    <a:lstStyle/>
                    <a:p>
                      <a:pPr algn="r" fontAlgn="ctr"/>
                      <a:r>
                        <a:rPr lang="en-IN" sz="1300">
                          <a:effectLst/>
                        </a:rPr>
                        <a:t>F9 B5 B1058.3</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2539410591"/>
                  </a:ext>
                </a:extLst>
              </a:tr>
              <a:tr h="286410">
                <a:tc>
                  <a:txBody>
                    <a:bodyPr/>
                    <a:lstStyle/>
                    <a:p>
                      <a:pPr algn="r" fontAlgn="ctr"/>
                      <a:r>
                        <a:rPr lang="en-IN" sz="1300">
                          <a:effectLst/>
                        </a:rPr>
                        <a:t>F9 B5 B1051.6</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2614156"/>
                  </a:ext>
                </a:extLst>
              </a:tr>
              <a:tr h="286410">
                <a:tc>
                  <a:txBody>
                    <a:bodyPr/>
                    <a:lstStyle/>
                    <a:p>
                      <a:pPr algn="r" fontAlgn="ctr"/>
                      <a:r>
                        <a:rPr lang="en-IN" sz="1300">
                          <a:effectLst/>
                        </a:rPr>
                        <a:t>F9 B5 B1060.3</a:t>
                      </a:r>
                    </a:p>
                  </a:txBody>
                  <a:tcPr marL="71603" marR="71603" marT="35802" marB="35802" anchor="ctr">
                    <a:lnL>
                      <a:noFill/>
                    </a:lnL>
                    <a:lnR>
                      <a:noFill/>
                    </a:lnR>
                    <a:lnT>
                      <a:noFill/>
                    </a:lnT>
                    <a:lnB>
                      <a:noFill/>
                    </a:lnB>
                    <a:solidFill>
                      <a:srgbClr val="FFFFFF"/>
                    </a:solidFill>
                  </a:tcPr>
                </a:tc>
                <a:tc>
                  <a:txBody>
                    <a:bodyPr/>
                    <a:lstStyle/>
                    <a:p>
                      <a:pPr algn="r" fontAlgn="ctr"/>
                      <a:r>
                        <a:rPr lang="en-IN" sz="130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2349330170"/>
                  </a:ext>
                </a:extLst>
              </a:tr>
              <a:tr h="286410">
                <a:tc>
                  <a:txBody>
                    <a:bodyPr/>
                    <a:lstStyle/>
                    <a:p>
                      <a:pPr algn="r" fontAlgn="ctr"/>
                      <a:r>
                        <a:rPr lang="en-IN" sz="1300">
                          <a:effectLst/>
                        </a:rPr>
                        <a:t>F9 B5 B1049.7</a:t>
                      </a:r>
                    </a:p>
                  </a:txBody>
                  <a:tcPr marL="71603" marR="71603" marT="35802" marB="35802" anchor="ctr">
                    <a:lnL>
                      <a:noFill/>
                    </a:lnL>
                    <a:lnR>
                      <a:noFill/>
                    </a:lnR>
                    <a:lnT>
                      <a:noFill/>
                    </a:lnT>
                    <a:lnB>
                      <a:noFill/>
                    </a:lnB>
                    <a:solidFill>
                      <a:srgbClr val="FFFFFF"/>
                    </a:solidFill>
                  </a:tcPr>
                </a:tc>
                <a:tc>
                  <a:txBody>
                    <a:bodyPr/>
                    <a:lstStyle/>
                    <a:p>
                      <a:pPr algn="r" fontAlgn="ctr"/>
                      <a:r>
                        <a:rPr lang="en-IN" sz="1300" dirty="0">
                          <a:effectLst/>
                        </a:rPr>
                        <a:t>15600</a:t>
                      </a:r>
                    </a:p>
                  </a:txBody>
                  <a:tcPr marL="71603" marR="71603" marT="35802" marB="35802" anchor="ctr">
                    <a:lnL>
                      <a:noFill/>
                    </a:lnL>
                    <a:lnR>
                      <a:noFill/>
                    </a:lnR>
                    <a:lnT>
                      <a:noFill/>
                    </a:lnT>
                    <a:lnB>
                      <a:noFill/>
                    </a:lnB>
                    <a:solidFill>
                      <a:srgbClr val="FFFFFF"/>
                    </a:solidFill>
                  </a:tcPr>
                </a:tc>
                <a:extLst>
                  <a:ext uri="{0D108BD9-81ED-4DB2-BD59-A6C34878D82A}">
                    <a16:rowId xmlns:a16="http://schemas.microsoft.com/office/drawing/2014/main" val="286915788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829F47B9-B823-1FC3-B153-F3FA7C86E076}"/>
              </a:ext>
            </a:extLst>
          </p:cNvPr>
          <p:cNvGraphicFramePr>
            <a:graphicFrameLocks noGrp="1"/>
          </p:cNvGraphicFramePr>
          <p:nvPr>
            <p:extLst>
              <p:ext uri="{D42A27DB-BD31-4B8C-83A1-F6EECF244321}">
                <p14:modId xmlns:p14="http://schemas.microsoft.com/office/powerpoint/2010/main" val="435449852"/>
              </p:ext>
            </p:extLst>
          </p:nvPr>
        </p:nvGraphicFramePr>
        <p:xfrm>
          <a:off x="640080" y="2904014"/>
          <a:ext cx="10515600" cy="1097280"/>
        </p:xfrm>
        <a:graphic>
          <a:graphicData uri="http://schemas.openxmlformats.org/drawingml/2006/table">
            <a:tbl>
              <a:tblPr/>
              <a:tblGrid>
                <a:gridCol w="2628900">
                  <a:extLst>
                    <a:ext uri="{9D8B030D-6E8A-4147-A177-3AD203B41FA5}">
                      <a16:colId xmlns:a16="http://schemas.microsoft.com/office/drawing/2014/main" val="2240521019"/>
                    </a:ext>
                  </a:extLst>
                </a:gridCol>
                <a:gridCol w="2628900">
                  <a:extLst>
                    <a:ext uri="{9D8B030D-6E8A-4147-A177-3AD203B41FA5}">
                      <a16:colId xmlns:a16="http://schemas.microsoft.com/office/drawing/2014/main" val="2145395166"/>
                    </a:ext>
                  </a:extLst>
                </a:gridCol>
                <a:gridCol w="2628900">
                  <a:extLst>
                    <a:ext uri="{9D8B030D-6E8A-4147-A177-3AD203B41FA5}">
                      <a16:colId xmlns:a16="http://schemas.microsoft.com/office/drawing/2014/main" val="2097416485"/>
                    </a:ext>
                  </a:extLst>
                </a:gridCol>
                <a:gridCol w="2628900">
                  <a:extLst>
                    <a:ext uri="{9D8B030D-6E8A-4147-A177-3AD203B41FA5}">
                      <a16:colId xmlns:a16="http://schemas.microsoft.com/office/drawing/2014/main" val="1757817980"/>
                    </a:ext>
                  </a:extLst>
                </a:gridCol>
              </a:tblGrid>
              <a:tr h="0">
                <a:tc>
                  <a:txBody>
                    <a:bodyPr/>
                    <a:lstStyle/>
                    <a:p>
                      <a:pPr algn="r" fontAlgn="ctr"/>
                      <a:r>
                        <a:rPr lang="en-IN" b="1">
                          <a:effectLst/>
                        </a:rPr>
                        <a:t>Month</a:t>
                      </a:r>
                    </a:p>
                  </a:txBody>
                  <a:tcPr anchor="ctr">
                    <a:lnL>
                      <a:noFill/>
                    </a:lnL>
                    <a:lnR>
                      <a:noFill/>
                    </a:lnR>
                    <a:lnT>
                      <a:noFill/>
                    </a:lnT>
                    <a:lnB>
                      <a:noFill/>
                    </a:lnB>
                    <a:solidFill>
                      <a:srgbClr val="FFFFFF"/>
                    </a:solidFill>
                  </a:tcPr>
                </a:tc>
                <a:tc>
                  <a:txBody>
                    <a:bodyPr/>
                    <a:lstStyle/>
                    <a:p>
                      <a:pPr algn="r" fontAlgn="ctr"/>
                      <a:r>
                        <a:rPr lang="en-IN" b="1">
                          <a:effectLst/>
                        </a:rPr>
                        <a:t>Booster_Version</a:t>
                      </a:r>
                    </a:p>
                  </a:txBody>
                  <a:tcPr anchor="ctr">
                    <a:lnL>
                      <a:noFill/>
                    </a:lnL>
                    <a:lnR>
                      <a:noFill/>
                    </a:lnR>
                    <a:lnT>
                      <a:noFill/>
                    </a:lnT>
                    <a:lnB>
                      <a:noFill/>
                    </a:lnB>
                    <a:solidFill>
                      <a:srgbClr val="FFFFFF"/>
                    </a:solidFill>
                  </a:tcPr>
                </a:tc>
                <a:tc>
                  <a:txBody>
                    <a:bodyPr/>
                    <a:lstStyle/>
                    <a:p>
                      <a:pPr algn="r" fontAlgn="ctr"/>
                      <a:r>
                        <a:rPr lang="en-IN" b="1">
                          <a:effectLst/>
                        </a:rPr>
                        <a:t>Launch_Site</a:t>
                      </a:r>
                    </a:p>
                  </a:txBody>
                  <a:tcPr anchor="ctr">
                    <a:lnL>
                      <a:noFill/>
                    </a:lnL>
                    <a:lnR>
                      <a:noFill/>
                    </a:lnR>
                    <a:lnT>
                      <a:noFill/>
                    </a:lnT>
                    <a:lnB>
                      <a:noFill/>
                    </a:lnB>
                    <a:solidFill>
                      <a:srgbClr val="FFFFFF"/>
                    </a:solidFill>
                  </a:tcPr>
                </a:tc>
                <a:tc>
                  <a:txBody>
                    <a:bodyPr/>
                    <a:lstStyle/>
                    <a:p>
                      <a:pPr algn="r" fontAlgn="ctr"/>
                      <a:r>
                        <a:rPr lang="en-IN" b="1">
                          <a:effectLst/>
                        </a:rPr>
                        <a:t>Landing_Outcome</a:t>
                      </a:r>
                    </a:p>
                  </a:txBody>
                  <a:tcPr anchor="ctr">
                    <a:lnL>
                      <a:noFill/>
                    </a:lnL>
                    <a:lnR>
                      <a:noFill/>
                    </a:lnR>
                    <a:lnT>
                      <a:noFill/>
                    </a:lnT>
                    <a:lnB>
                      <a:noFill/>
                    </a:lnB>
                    <a:solidFill>
                      <a:srgbClr val="FFFFFF"/>
                    </a:solidFill>
                  </a:tcPr>
                </a:tc>
                <a:extLst>
                  <a:ext uri="{0D108BD9-81ED-4DB2-BD59-A6C34878D82A}">
                    <a16:rowId xmlns:a16="http://schemas.microsoft.com/office/drawing/2014/main" val="614670865"/>
                  </a:ext>
                </a:extLst>
              </a:tr>
              <a:tr h="0">
                <a:tc>
                  <a:txBody>
                    <a:bodyPr/>
                    <a:lstStyle/>
                    <a:p>
                      <a:pPr algn="r" fontAlgn="ctr"/>
                      <a:r>
                        <a:rPr lang="en-IN">
                          <a:effectLst/>
                        </a:rPr>
                        <a:t>01</a:t>
                      </a:r>
                    </a:p>
                  </a:txBody>
                  <a:tcPr anchor="ctr">
                    <a:lnL>
                      <a:noFill/>
                    </a:lnL>
                    <a:lnR>
                      <a:noFill/>
                    </a:lnR>
                    <a:lnT>
                      <a:noFill/>
                    </a:lnT>
                    <a:lnB>
                      <a:noFill/>
                    </a:lnB>
                    <a:solidFill>
                      <a:srgbClr val="FFFFFF"/>
                    </a:solidFill>
                  </a:tcPr>
                </a:tc>
                <a:tc>
                  <a:txBody>
                    <a:bodyPr/>
                    <a:lstStyle/>
                    <a:p>
                      <a:pPr algn="r" fontAlgn="ctr"/>
                      <a:r>
                        <a:rPr lang="en-IN">
                          <a:effectLst/>
                        </a:rPr>
                        <a:t>F9 v1.1 B1012</a:t>
                      </a:r>
                    </a:p>
                  </a:txBody>
                  <a:tcPr anchor="ctr">
                    <a:lnL>
                      <a:noFill/>
                    </a:lnL>
                    <a:lnR>
                      <a:noFill/>
                    </a:lnR>
                    <a:lnT>
                      <a:noFill/>
                    </a:lnT>
                    <a:lnB>
                      <a:noFill/>
                    </a:lnB>
                    <a:solidFill>
                      <a:srgbClr val="FFFFFF"/>
                    </a:solidFill>
                  </a:tcPr>
                </a:tc>
                <a:tc>
                  <a:txBody>
                    <a:bodyPr/>
                    <a:lstStyle/>
                    <a:p>
                      <a:pPr algn="r" fontAlgn="ctr"/>
                      <a:r>
                        <a:rPr lang="en-IN">
                          <a:effectLst/>
                        </a:rPr>
                        <a:t>CCAFS LC-40</a:t>
                      </a:r>
                    </a:p>
                  </a:txBody>
                  <a:tcPr anchor="ctr">
                    <a:lnL>
                      <a:noFill/>
                    </a:lnL>
                    <a:lnR>
                      <a:noFill/>
                    </a:lnR>
                    <a:lnT>
                      <a:noFill/>
                    </a:lnT>
                    <a:lnB>
                      <a:noFill/>
                    </a:lnB>
                    <a:solidFill>
                      <a:srgbClr val="FFFFFF"/>
                    </a:solidFill>
                  </a:tcPr>
                </a:tc>
                <a:tc>
                  <a:txBody>
                    <a:bodyPr/>
                    <a:lstStyle/>
                    <a:p>
                      <a:pPr algn="r" fontAlgn="ctr"/>
                      <a:r>
                        <a:rPr lang="en-IN">
                          <a:effectLst/>
                        </a:rPr>
                        <a:t>Failure (drone ship)</a:t>
                      </a:r>
                    </a:p>
                  </a:txBody>
                  <a:tcPr anchor="ctr">
                    <a:lnL>
                      <a:noFill/>
                    </a:lnL>
                    <a:lnR>
                      <a:noFill/>
                    </a:lnR>
                    <a:lnT>
                      <a:noFill/>
                    </a:lnT>
                    <a:lnB>
                      <a:noFill/>
                    </a:lnB>
                    <a:solidFill>
                      <a:srgbClr val="FFFFFF"/>
                    </a:solidFill>
                  </a:tcPr>
                </a:tc>
                <a:extLst>
                  <a:ext uri="{0D108BD9-81ED-4DB2-BD59-A6C34878D82A}">
                    <a16:rowId xmlns:a16="http://schemas.microsoft.com/office/drawing/2014/main" val="144082572"/>
                  </a:ext>
                </a:extLst>
              </a:tr>
              <a:tr h="0">
                <a:tc>
                  <a:txBody>
                    <a:bodyPr/>
                    <a:lstStyle/>
                    <a:p>
                      <a:pPr algn="r" fontAlgn="ctr"/>
                      <a:r>
                        <a:rPr lang="en-IN">
                          <a:effectLst/>
                        </a:rPr>
                        <a:t>04</a:t>
                      </a:r>
                    </a:p>
                  </a:txBody>
                  <a:tcPr anchor="ctr">
                    <a:lnL>
                      <a:noFill/>
                    </a:lnL>
                    <a:lnR>
                      <a:noFill/>
                    </a:lnR>
                    <a:lnT>
                      <a:noFill/>
                    </a:lnT>
                    <a:lnB>
                      <a:noFill/>
                    </a:lnB>
                    <a:solidFill>
                      <a:srgbClr val="FFFFFF"/>
                    </a:solidFill>
                  </a:tcPr>
                </a:tc>
                <a:tc>
                  <a:txBody>
                    <a:bodyPr/>
                    <a:lstStyle/>
                    <a:p>
                      <a:pPr algn="r" fontAlgn="ctr"/>
                      <a:r>
                        <a:rPr lang="en-IN">
                          <a:effectLst/>
                        </a:rPr>
                        <a:t>F9 v1.1 B1015</a:t>
                      </a:r>
                    </a:p>
                  </a:txBody>
                  <a:tcPr anchor="ctr">
                    <a:lnL>
                      <a:noFill/>
                    </a:lnL>
                    <a:lnR>
                      <a:noFill/>
                    </a:lnR>
                    <a:lnT>
                      <a:noFill/>
                    </a:lnT>
                    <a:lnB>
                      <a:noFill/>
                    </a:lnB>
                    <a:solidFill>
                      <a:srgbClr val="FFFFFF"/>
                    </a:solidFill>
                  </a:tcPr>
                </a:tc>
                <a:tc>
                  <a:txBody>
                    <a:bodyPr/>
                    <a:lstStyle/>
                    <a:p>
                      <a:pPr algn="r" fontAlgn="ctr"/>
                      <a:r>
                        <a:rPr lang="en-IN">
                          <a:effectLst/>
                        </a:rPr>
                        <a:t>CCAFS LC-40</a:t>
                      </a:r>
                    </a:p>
                  </a:txBody>
                  <a:tcPr anchor="ctr">
                    <a:lnL>
                      <a:noFill/>
                    </a:lnL>
                    <a:lnR>
                      <a:noFill/>
                    </a:lnR>
                    <a:lnT>
                      <a:noFill/>
                    </a:lnT>
                    <a:lnB>
                      <a:noFill/>
                    </a:lnB>
                    <a:solidFill>
                      <a:srgbClr val="FFFFFF"/>
                    </a:solidFill>
                  </a:tcPr>
                </a:tc>
                <a:tc>
                  <a:txBody>
                    <a:bodyPr/>
                    <a:lstStyle/>
                    <a:p>
                      <a:pPr algn="r" fontAlgn="ctr"/>
                      <a:r>
                        <a:rPr lang="en-IN" dirty="0">
                          <a:effectLst/>
                        </a:rPr>
                        <a:t>Failure (drone ship)</a:t>
                      </a:r>
                    </a:p>
                  </a:txBody>
                  <a:tcPr anchor="ctr">
                    <a:lnL>
                      <a:noFill/>
                    </a:lnL>
                    <a:lnR>
                      <a:noFill/>
                    </a:lnR>
                    <a:lnT>
                      <a:noFill/>
                    </a:lnT>
                    <a:lnB>
                      <a:noFill/>
                    </a:lnB>
                    <a:solidFill>
                      <a:srgbClr val="FFFFFF"/>
                    </a:solidFill>
                  </a:tcPr>
                </a:tc>
                <a:extLst>
                  <a:ext uri="{0D108BD9-81ED-4DB2-BD59-A6C34878D82A}">
                    <a16:rowId xmlns:a16="http://schemas.microsoft.com/office/drawing/2014/main" val="41528581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5E9EBFFB-FDFD-FCA5-C71E-76D460CB1BC1}"/>
              </a:ext>
            </a:extLst>
          </p:cNvPr>
          <p:cNvGraphicFramePr>
            <a:graphicFrameLocks noGrp="1"/>
          </p:cNvGraphicFramePr>
          <p:nvPr>
            <p:extLst>
              <p:ext uri="{D42A27DB-BD31-4B8C-83A1-F6EECF244321}">
                <p14:modId xmlns:p14="http://schemas.microsoft.com/office/powerpoint/2010/main" val="163791487"/>
              </p:ext>
            </p:extLst>
          </p:nvPr>
        </p:nvGraphicFramePr>
        <p:xfrm>
          <a:off x="990600" y="3042285"/>
          <a:ext cx="6584460" cy="2628945"/>
        </p:xfrm>
        <a:graphic>
          <a:graphicData uri="http://schemas.openxmlformats.org/drawingml/2006/table">
            <a:tbl>
              <a:tblPr/>
              <a:tblGrid>
                <a:gridCol w="3292230">
                  <a:extLst>
                    <a:ext uri="{9D8B030D-6E8A-4147-A177-3AD203B41FA5}">
                      <a16:colId xmlns:a16="http://schemas.microsoft.com/office/drawing/2014/main" val="1364083105"/>
                    </a:ext>
                  </a:extLst>
                </a:gridCol>
                <a:gridCol w="3292230">
                  <a:extLst>
                    <a:ext uri="{9D8B030D-6E8A-4147-A177-3AD203B41FA5}">
                      <a16:colId xmlns:a16="http://schemas.microsoft.com/office/drawing/2014/main" val="1115067354"/>
                    </a:ext>
                  </a:extLst>
                </a:gridCol>
              </a:tblGrid>
              <a:tr h="292105">
                <a:tc>
                  <a:txBody>
                    <a:bodyPr/>
                    <a:lstStyle/>
                    <a:p>
                      <a:pPr algn="r" fontAlgn="ctr"/>
                      <a:r>
                        <a:rPr lang="en-IN" sz="1400" b="1">
                          <a:effectLst/>
                        </a:rPr>
                        <a:t>Landing_Outcome</a:t>
                      </a:r>
                    </a:p>
                  </a:txBody>
                  <a:tcPr marL="73026" marR="73026" marT="36513" marB="36513" anchor="ctr">
                    <a:lnL>
                      <a:noFill/>
                    </a:lnL>
                    <a:lnR>
                      <a:noFill/>
                    </a:lnR>
                    <a:lnT>
                      <a:noFill/>
                    </a:lnT>
                    <a:lnB>
                      <a:noFill/>
                    </a:lnB>
                    <a:solidFill>
                      <a:srgbClr val="FFFFFF"/>
                    </a:solidFill>
                  </a:tcPr>
                </a:tc>
                <a:tc>
                  <a:txBody>
                    <a:bodyPr/>
                    <a:lstStyle/>
                    <a:p>
                      <a:pPr algn="r" fontAlgn="ctr"/>
                      <a:r>
                        <a:rPr lang="en-IN" sz="1400" b="1">
                          <a:effectLst/>
                        </a:rPr>
                        <a:t>Outcome_Count</a:t>
                      </a:r>
                    </a:p>
                  </a:txBody>
                  <a:tcPr marL="73026" marR="73026" marT="36513" marB="36513" anchor="ctr">
                    <a:lnL>
                      <a:noFill/>
                    </a:lnL>
                    <a:lnR>
                      <a:noFill/>
                    </a:lnR>
                    <a:lnT>
                      <a:noFill/>
                    </a:lnT>
                    <a:lnB>
                      <a:noFill/>
                    </a:lnB>
                    <a:solidFill>
                      <a:srgbClr val="FFFFFF"/>
                    </a:solidFill>
                  </a:tcPr>
                </a:tc>
                <a:extLst>
                  <a:ext uri="{0D108BD9-81ED-4DB2-BD59-A6C34878D82A}">
                    <a16:rowId xmlns:a16="http://schemas.microsoft.com/office/drawing/2014/main" val="4036663647"/>
                  </a:ext>
                </a:extLst>
              </a:tr>
              <a:tr h="292105">
                <a:tc>
                  <a:txBody>
                    <a:bodyPr/>
                    <a:lstStyle/>
                    <a:p>
                      <a:pPr algn="r" fontAlgn="ctr"/>
                      <a:r>
                        <a:rPr lang="en-IN" sz="1400">
                          <a:effectLst/>
                        </a:rPr>
                        <a:t>No attempt</a:t>
                      </a:r>
                    </a:p>
                  </a:txBody>
                  <a:tcPr marL="73026" marR="73026" marT="36513" marB="36513" anchor="ctr">
                    <a:lnL>
                      <a:noFill/>
                    </a:lnL>
                    <a:lnR>
                      <a:noFill/>
                    </a:lnR>
                    <a:lnT>
                      <a:noFill/>
                    </a:lnT>
                    <a:lnB>
                      <a:noFill/>
                    </a:lnB>
                    <a:solidFill>
                      <a:srgbClr val="FFFFFF"/>
                    </a:solidFill>
                  </a:tcPr>
                </a:tc>
                <a:tc>
                  <a:txBody>
                    <a:bodyPr/>
                    <a:lstStyle/>
                    <a:p>
                      <a:pPr algn="r" fontAlgn="ctr"/>
                      <a:r>
                        <a:rPr lang="en-IN" sz="1400">
                          <a:effectLst/>
                        </a:rPr>
                        <a:t>10</a:t>
                      </a:r>
                    </a:p>
                  </a:txBody>
                  <a:tcPr marL="73026" marR="73026" marT="36513" marB="36513" anchor="ctr">
                    <a:lnL>
                      <a:noFill/>
                    </a:lnL>
                    <a:lnR>
                      <a:noFill/>
                    </a:lnR>
                    <a:lnT>
                      <a:noFill/>
                    </a:lnT>
                    <a:lnB>
                      <a:noFill/>
                    </a:lnB>
                    <a:solidFill>
                      <a:srgbClr val="FFFFFF"/>
                    </a:solidFill>
                  </a:tcPr>
                </a:tc>
                <a:extLst>
                  <a:ext uri="{0D108BD9-81ED-4DB2-BD59-A6C34878D82A}">
                    <a16:rowId xmlns:a16="http://schemas.microsoft.com/office/drawing/2014/main" val="2644560917"/>
                  </a:ext>
                </a:extLst>
              </a:tr>
              <a:tr h="292105">
                <a:tc>
                  <a:txBody>
                    <a:bodyPr/>
                    <a:lstStyle/>
                    <a:p>
                      <a:pPr algn="r" fontAlgn="ctr"/>
                      <a:r>
                        <a:rPr lang="en-IN" sz="1400">
                          <a:effectLst/>
                        </a:rPr>
                        <a:t>Success (drone ship)</a:t>
                      </a:r>
                    </a:p>
                  </a:txBody>
                  <a:tcPr marL="73026" marR="73026" marT="36513" marB="36513" anchor="ctr">
                    <a:lnL>
                      <a:noFill/>
                    </a:lnL>
                    <a:lnR>
                      <a:noFill/>
                    </a:lnR>
                    <a:lnT>
                      <a:noFill/>
                    </a:lnT>
                    <a:lnB>
                      <a:noFill/>
                    </a:lnB>
                    <a:solidFill>
                      <a:srgbClr val="FFFFFF"/>
                    </a:solidFill>
                  </a:tcPr>
                </a:tc>
                <a:tc>
                  <a:txBody>
                    <a:bodyPr/>
                    <a:lstStyle/>
                    <a:p>
                      <a:pPr algn="r" fontAlgn="ctr"/>
                      <a:r>
                        <a:rPr lang="en-IN" sz="1400">
                          <a:effectLst/>
                        </a:rPr>
                        <a:t>5</a:t>
                      </a:r>
                    </a:p>
                  </a:txBody>
                  <a:tcPr marL="73026" marR="73026" marT="36513" marB="36513" anchor="ctr">
                    <a:lnL>
                      <a:noFill/>
                    </a:lnL>
                    <a:lnR>
                      <a:noFill/>
                    </a:lnR>
                    <a:lnT>
                      <a:noFill/>
                    </a:lnT>
                    <a:lnB>
                      <a:noFill/>
                    </a:lnB>
                    <a:solidFill>
                      <a:srgbClr val="FFFFFF"/>
                    </a:solidFill>
                  </a:tcPr>
                </a:tc>
                <a:extLst>
                  <a:ext uri="{0D108BD9-81ED-4DB2-BD59-A6C34878D82A}">
                    <a16:rowId xmlns:a16="http://schemas.microsoft.com/office/drawing/2014/main" val="1569745164"/>
                  </a:ext>
                </a:extLst>
              </a:tr>
              <a:tr h="292105">
                <a:tc>
                  <a:txBody>
                    <a:bodyPr/>
                    <a:lstStyle/>
                    <a:p>
                      <a:pPr algn="r" fontAlgn="ctr"/>
                      <a:r>
                        <a:rPr lang="en-IN" sz="1400">
                          <a:effectLst/>
                        </a:rPr>
                        <a:t>Failure (drone ship)</a:t>
                      </a:r>
                    </a:p>
                  </a:txBody>
                  <a:tcPr marL="73026" marR="73026" marT="36513" marB="36513" anchor="ctr">
                    <a:lnL>
                      <a:noFill/>
                    </a:lnL>
                    <a:lnR>
                      <a:noFill/>
                    </a:lnR>
                    <a:lnT>
                      <a:noFill/>
                    </a:lnT>
                    <a:lnB>
                      <a:noFill/>
                    </a:lnB>
                    <a:solidFill>
                      <a:srgbClr val="FFFFFF"/>
                    </a:solidFill>
                  </a:tcPr>
                </a:tc>
                <a:tc>
                  <a:txBody>
                    <a:bodyPr/>
                    <a:lstStyle/>
                    <a:p>
                      <a:pPr algn="r" fontAlgn="ctr"/>
                      <a:r>
                        <a:rPr lang="en-IN" sz="1400">
                          <a:effectLst/>
                        </a:rPr>
                        <a:t>5</a:t>
                      </a:r>
                    </a:p>
                  </a:txBody>
                  <a:tcPr marL="73026" marR="73026" marT="36513" marB="36513" anchor="ctr">
                    <a:lnL>
                      <a:noFill/>
                    </a:lnL>
                    <a:lnR>
                      <a:noFill/>
                    </a:lnR>
                    <a:lnT>
                      <a:noFill/>
                    </a:lnT>
                    <a:lnB>
                      <a:noFill/>
                    </a:lnB>
                    <a:solidFill>
                      <a:srgbClr val="FFFFFF"/>
                    </a:solidFill>
                  </a:tcPr>
                </a:tc>
                <a:extLst>
                  <a:ext uri="{0D108BD9-81ED-4DB2-BD59-A6C34878D82A}">
                    <a16:rowId xmlns:a16="http://schemas.microsoft.com/office/drawing/2014/main" val="2588528271"/>
                  </a:ext>
                </a:extLst>
              </a:tr>
              <a:tr h="292105">
                <a:tc>
                  <a:txBody>
                    <a:bodyPr/>
                    <a:lstStyle/>
                    <a:p>
                      <a:pPr algn="r" fontAlgn="ctr"/>
                      <a:r>
                        <a:rPr lang="en-IN" sz="1400">
                          <a:effectLst/>
                        </a:rPr>
                        <a:t>Success (ground pad)</a:t>
                      </a:r>
                    </a:p>
                  </a:txBody>
                  <a:tcPr marL="73026" marR="73026" marT="36513" marB="36513" anchor="ctr">
                    <a:lnL>
                      <a:noFill/>
                    </a:lnL>
                    <a:lnR>
                      <a:noFill/>
                    </a:lnR>
                    <a:lnT>
                      <a:noFill/>
                    </a:lnT>
                    <a:lnB>
                      <a:noFill/>
                    </a:lnB>
                    <a:solidFill>
                      <a:srgbClr val="FFFFFF"/>
                    </a:solidFill>
                  </a:tcPr>
                </a:tc>
                <a:tc>
                  <a:txBody>
                    <a:bodyPr/>
                    <a:lstStyle/>
                    <a:p>
                      <a:pPr algn="r" fontAlgn="ctr"/>
                      <a:r>
                        <a:rPr lang="en-IN" sz="1400">
                          <a:effectLst/>
                        </a:rPr>
                        <a:t>3</a:t>
                      </a:r>
                    </a:p>
                  </a:txBody>
                  <a:tcPr marL="73026" marR="73026" marT="36513" marB="36513" anchor="ctr">
                    <a:lnL>
                      <a:noFill/>
                    </a:lnL>
                    <a:lnR>
                      <a:noFill/>
                    </a:lnR>
                    <a:lnT>
                      <a:noFill/>
                    </a:lnT>
                    <a:lnB>
                      <a:noFill/>
                    </a:lnB>
                    <a:solidFill>
                      <a:srgbClr val="FFFFFF"/>
                    </a:solidFill>
                  </a:tcPr>
                </a:tc>
                <a:extLst>
                  <a:ext uri="{0D108BD9-81ED-4DB2-BD59-A6C34878D82A}">
                    <a16:rowId xmlns:a16="http://schemas.microsoft.com/office/drawing/2014/main" val="4174003656"/>
                  </a:ext>
                </a:extLst>
              </a:tr>
              <a:tr h="292105">
                <a:tc>
                  <a:txBody>
                    <a:bodyPr/>
                    <a:lstStyle/>
                    <a:p>
                      <a:pPr algn="r" fontAlgn="ctr"/>
                      <a:r>
                        <a:rPr lang="en-IN" sz="1400">
                          <a:effectLst/>
                        </a:rPr>
                        <a:t>Controlled (ocean)</a:t>
                      </a:r>
                    </a:p>
                  </a:txBody>
                  <a:tcPr marL="73026" marR="73026" marT="36513" marB="36513" anchor="ctr">
                    <a:lnL>
                      <a:noFill/>
                    </a:lnL>
                    <a:lnR>
                      <a:noFill/>
                    </a:lnR>
                    <a:lnT>
                      <a:noFill/>
                    </a:lnT>
                    <a:lnB>
                      <a:noFill/>
                    </a:lnB>
                    <a:solidFill>
                      <a:srgbClr val="FFFFFF"/>
                    </a:solidFill>
                  </a:tcPr>
                </a:tc>
                <a:tc>
                  <a:txBody>
                    <a:bodyPr/>
                    <a:lstStyle/>
                    <a:p>
                      <a:pPr algn="r" fontAlgn="ctr"/>
                      <a:r>
                        <a:rPr lang="en-IN" sz="1400" dirty="0">
                          <a:effectLst/>
                        </a:rPr>
                        <a:t>3</a:t>
                      </a:r>
                    </a:p>
                  </a:txBody>
                  <a:tcPr marL="73026" marR="73026" marT="36513" marB="36513" anchor="ctr">
                    <a:lnL>
                      <a:noFill/>
                    </a:lnL>
                    <a:lnR>
                      <a:noFill/>
                    </a:lnR>
                    <a:lnT>
                      <a:noFill/>
                    </a:lnT>
                    <a:lnB>
                      <a:noFill/>
                    </a:lnB>
                    <a:solidFill>
                      <a:srgbClr val="FFFFFF"/>
                    </a:solidFill>
                  </a:tcPr>
                </a:tc>
                <a:extLst>
                  <a:ext uri="{0D108BD9-81ED-4DB2-BD59-A6C34878D82A}">
                    <a16:rowId xmlns:a16="http://schemas.microsoft.com/office/drawing/2014/main" val="731282510"/>
                  </a:ext>
                </a:extLst>
              </a:tr>
              <a:tr h="292105">
                <a:tc>
                  <a:txBody>
                    <a:bodyPr/>
                    <a:lstStyle/>
                    <a:p>
                      <a:pPr algn="r" fontAlgn="ctr"/>
                      <a:r>
                        <a:rPr lang="en-IN" sz="1400">
                          <a:effectLst/>
                        </a:rPr>
                        <a:t>Uncontrolled (ocean)</a:t>
                      </a:r>
                    </a:p>
                  </a:txBody>
                  <a:tcPr marL="73026" marR="73026" marT="36513" marB="36513" anchor="ctr">
                    <a:lnL>
                      <a:noFill/>
                    </a:lnL>
                    <a:lnR>
                      <a:noFill/>
                    </a:lnR>
                    <a:lnT>
                      <a:noFill/>
                    </a:lnT>
                    <a:lnB>
                      <a:noFill/>
                    </a:lnB>
                    <a:solidFill>
                      <a:srgbClr val="FFFFFF"/>
                    </a:solidFill>
                  </a:tcPr>
                </a:tc>
                <a:tc>
                  <a:txBody>
                    <a:bodyPr/>
                    <a:lstStyle/>
                    <a:p>
                      <a:pPr algn="r" fontAlgn="ctr"/>
                      <a:r>
                        <a:rPr lang="en-IN" sz="1400">
                          <a:effectLst/>
                        </a:rPr>
                        <a:t>2</a:t>
                      </a:r>
                    </a:p>
                  </a:txBody>
                  <a:tcPr marL="73026" marR="73026" marT="36513" marB="36513" anchor="ctr">
                    <a:lnL>
                      <a:noFill/>
                    </a:lnL>
                    <a:lnR>
                      <a:noFill/>
                    </a:lnR>
                    <a:lnT>
                      <a:noFill/>
                    </a:lnT>
                    <a:lnB>
                      <a:noFill/>
                    </a:lnB>
                    <a:solidFill>
                      <a:srgbClr val="FFFFFF"/>
                    </a:solidFill>
                  </a:tcPr>
                </a:tc>
                <a:extLst>
                  <a:ext uri="{0D108BD9-81ED-4DB2-BD59-A6C34878D82A}">
                    <a16:rowId xmlns:a16="http://schemas.microsoft.com/office/drawing/2014/main" val="1097961621"/>
                  </a:ext>
                </a:extLst>
              </a:tr>
              <a:tr h="292105">
                <a:tc>
                  <a:txBody>
                    <a:bodyPr/>
                    <a:lstStyle/>
                    <a:p>
                      <a:pPr algn="r" fontAlgn="ctr"/>
                      <a:r>
                        <a:rPr lang="en-IN" sz="1400">
                          <a:effectLst/>
                        </a:rPr>
                        <a:t>Failure (parachute)</a:t>
                      </a:r>
                    </a:p>
                  </a:txBody>
                  <a:tcPr marL="73026" marR="73026" marT="36513" marB="36513" anchor="ctr">
                    <a:lnL>
                      <a:noFill/>
                    </a:lnL>
                    <a:lnR>
                      <a:noFill/>
                    </a:lnR>
                    <a:lnT>
                      <a:noFill/>
                    </a:lnT>
                    <a:lnB>
                      <a:noFill/>
                    </a:lnB>
                    <a:solidFill>
                      <a:srgbClr val="FFFFFF"/>
                    </a:solidFill>
                  </a:tcPr>
                </a:tc>
                <a:tc>
                  <a:txBody>
                    <a:bodyPr/>
                    <a:lstStyle/>
                    <a:p>
                      <a:pPr algn="r" fontAlgn="ctr"/>
                      <a:r>
                        <a:rPr lang="en-IN" sz="1400">
                          <a:effectLst/>
                        </a:rPr>
                        <a:t>2</a:t>
                      </a:r>
                    </a:p>
                  </a:txBody>
                  <a:tcPr marL="73026" marR="73026" marT="36513" marB="36513" anchor="ctr">
                    <a:lnL>
                      <a:noFill/>
                    </a:lnL>
                    <a:lnR>
                      <a:noFill/>
                    </a:lnR>
                    <a:lnT>
                      <a:noFill/>
                    </a:lnT>
                    <a:lnB>
                      <a:noFill/>
                    </a:lnB>
                    <a:solidFill>
                      <a:srgbClr val="FFFFFF"/>
                    </a:solidFill>
                  </a:tcPr>
                </a:tc>
                <a:extLst>
                  <a:ext uri="{0D108BD9-81ED-4DB2-BD59-A6C34878D82A}">
                    <a16:rowId xmlns:a16="http://schemas.microsoft.com/office/drawing/2014/main" val="3213604458"/>
                  </a:ext>
                </a:extLst>
              </a:tr>
              <a:tr h="292105">
                <a:tc>
                  <a:txBody>
                    <a:bodyPr/>
                    <a:lstStyle/>
                    <a:p>
                      <a:pPr algn="r" fontAlgn="ctr"/>
                      <a:r>
                        <a:rPr lang="en-IN" sz="1400">
                          <a:effectLst/>
                        </a:rPr>
                        <a:t>Precluded (drone ship)</a:t>
                      </a:r>
                    </a:p>
                  </a:txBody>
                  <a:tcPr marL="73026" marR="73026" marT="36513" marB="36513" anchor="ctr">
                    <a:lnL>
                      <a:noFill/>
                    </a:lnL>
                    <a:lnR>
                      <a:noFill/>
                    </a:lnR>
                    <a:lnT>
                      <a:noFill/>
                    </a:lnT>
                    <a:lnB>
                      <a:noFill/>
                    </a:lnB>
                    <a:solidFill>
                      <a:srgbClr val="FFFFFF"/>
                    </a:solidFill>
                  </a:tcPr>
                </a:tc>
                <a:tc>
                  <a:txBody>
                    <a:bodyPr/>
                    <a:lstStyle/>
                    <a:p>
                      <a:pPr algn="r" fontAlgn="ctr"/>
                      <a:r>
                        <a:rPr lang="en-IN" sz="1400" dirty="0">
                          <a:effectLst/>
                        </a:rPr>
                        <a:t>1</a:t>
                      </a:r>
                    </a:p>
                  </a:txBody>
                  <a:tcPr marL="73026" marR="73026" marT="36513" marB="36513" anchor="ctr">
                    <a:lnL>
                      <a:noFill/>
                    </a:lnL>
                    <a:lnR>
                      <a:noFill/>
                    </a:lnR>
                    <a:lnT>
                      <a:noFill/>
                    </a:lnT>
                    <a:lnB>
                      <a:noFill/>
                    </a:lnB>
                    <a:solidFill>
                      <a:srgbClr val="FFFFFF"/>
                    </a:solidFill>
                  </a:tcPr>
                </a:tc>
                <a:extLst>
                  <a:ext uri="{0D108BD9-81ED-4DB2-BD59-A6C34878D82A}">
                    <a16:rowId xmlns:a16="http://schemas.microsoft.com/office/drawing/2014/main" val="165341656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00B512F-AD44-F7B4-7B25-A0AB60EE09B2}"/>
              </a:ext>
            </a:extLst>
          </p:cNvPr>
          <p:cNvSpPr>
            <a:spLocks noGrp="1"/>
          </p:cNvSpPr>
          <p:nvPr>
            <p:ph type="ctrTitle"/>
          </p:nvPr>
        </p:nvSpPr>
        <p:spPr>
          <a:xfrm>
            <a:off x="182880" y="4116418"/>
            <a:ext cx="6416040" cy="1109028"/>
          </a:xfrm>
        </p:spPr>
        <p:txBody>
          <a:bodyPr>
            <a:normAutofit/>
          </a:bodyPr>
          <a:lstStyle/>
          <a:p>
            <a:r>
              <a:rPr lang="en-IN" sz="1800" dirty="0">
                <a:latin typeface="Abadi" panose="020B0604020104020204" pitchFamily="34" charset="0"/>
              </a:rPr>
              <a:t>Map show 4 Launch site location on Map.</a:t>
            </a:r>
            <a:br>
              <a:rPr lang="en-IN" sz="1800" dirty="0">
                <a:latin typeface="Abadi" panose="020B0604020104020204" pitchFamily="34" charset="0"/>
              </a:rPr>
            </a:br>
            <a:r>
              <a:rPr lang="en-IN" sz="1800" dirty="0">
                <a:latin typeface="Abadi" panose="020B0604020104020204" pitchFamily="34" charset="0"/>
              </a:rPr>
              <a:t> Location of CCAFS LC-40 and CCAFS SLC-40 are very close so they appear like in same place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62794AAC-9E9D-78F7-E222-69F211053630}"/>
              </a:ext>
            </a:extLst>
          </p:cNvPr>
          <p:cNvPicPr>
            <a:picLocks noGrp="1" noChangeAspect="1"/>
          </p:cNvPicPr>
          <p:nvPr>
            <p:ph idx="4294967295"/>
          </p:nvPr>
        </p:nvPicPr>
        <p:blipFill>
          <a:blip r:embed="rId3"/>
          <a:stretch>
            <a:fillRect/>
          </a:stretch>
        </p:blipFill>
        <p:spPr>
          <a:xfrm>
            <a:off x="0" y="1554163"/>
            <a:ext cx="5021263" cy="22415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 1</a:t>
            </a:r>
          </a:p>
        </p:txBody>
      </p:sp>
      <p:pic>
        <p:nvPicPr>
          <p:cNvPr id="8" name="Picture 7">
            <a:extLst>
              <a:ext uri="{FF2B5EF4-FFF2-40B4-BE49-F238E27FC236}">
                <a16:creationId xmlns:a16="http://schemas.microsoft.com/office/drawing/2014/main" id="{45CE82E2-16E4-37ED-65AC-428329F5AA70}"/>
              </a:ext>
            </a:extLst>
          </p:cNvPr>
          <p:cNvPicPr>
            <a:picLocks noChangeAspect="1"/>
          </p:cNvPicPr>
          <p:nvPr/>
        </p:nvPicPr>
        <p:blipFill>
          <a:blip r:embed="rId4"/>
          <a:stretch>
            <a:fillRect/>
          </a:stretch>
        </p:blipFill>
        <p:spPr>
          <a:xfrm>
            <a:off x="8510631" y="2119976"/>
            <a:ext cx="2774980" cy="1676402"/>
          </a:xfrm>
          <a:prstGeom prst="rect">
            <a:avLst/>
          </a:prstGeom>
        </p:spPr>
      </p:pic>
      <p:pic>
        <p:nvPicPr>
          <p:cNvPr id="10" name="Picture 9">
            <a:extLst>
              <a:ext uri="{FF2B5EF4-FFF2-40B4-BE49-F238E27FC236}">
                <a16:creationId xmlns:a16="http://schemas.microsoft.com/office/drawing/2014/main" id="{D8AFFC89-E580-9FB8-24D7-D1840DB7C76B}"/>
              </a:ext>
            </a:extLst>
          </p:cNvPr>
          <p:cNvPicPr>
            <a:picLocks noChangeAspect="1"/>
          </p:cNvPicPr>
          <p:nvPr/>
        </p:nvPicPr>
        <p:blipFill>
          <a:blip r:embed="rId5"/>
          <a:stretch>
            <a:fillRect/>
          </a:stretch>
        </p:blipFill>
        <p:spPr>
          <a:xfrm>
            <a:off x="8510631" y="3972078"/>
            <a:ext cx="2804162" cy="1687524"/>
          </a:xfrm>
          <a:prstGeom prst="rect">
            <a:avLst/>
          </a:prstGeom>
        </p:spPr>
      </p:pic>
    </p:spTree>
    <p:extLst>
      <p:ext uri="{BB962C8B-B14F-4D97-AF65-F5344CB8AC3E}">
        <p14:creationId xmlns:p14="http://schemas.microsoft.com/office/powerpoint/2010/main" val="98167177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98611" y="4609783"/>
            <a:ext cx="6362309" cy="648017"/>
          </a:xfrm>
          <a:prstGeom prst="rect">
            <a:avLst/>
          </a:prstGeom>
        </p:spPr>
        <p:txBody>
          <a:bodyPr lIns="91440" tIns="45720" rIns="91440" bIns="45720" anchor="t">
            <a:normAutofit/>
          </a:bodyPr>
          <a:lstStyle/>
          <a:p>
            <a:pPr>
              <a:spcBef>
                <a:spcPts val="1400"/>
              </a:spcBef>
            </a:pPr>
            <a:r>
              <a:rPr lang="en-US" sz="1800" dirty="0">
                <a:solidFill>
                  <a:schemeClr val="accent3">
                    <a:lumMod val="25000"/>
                  </a:schemeClr>
                </a:solidFill>
                <a:latin typeface="Abadi" panose="020B0604020104020204" pitchFamily="34" charset="0"/>
              </a:rPr>
              <a:t>This map is showing the success/ failure in a form of green/red rocket icons.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Success/Failure</a:t>
            </a:r>
          </a:p>
        </p:txBody>
      </p:sp>
      <p:pic>
        <p:nvPicPr>
          <p:cNvPr id="4" name="Picture 3">
            <a:extLst>
              <a:ext uri="{FF2B5EF4-FFF2-40B4-BE49-F238E27FC236}">
                <a16:creationId xmlns:a16="http://schemas.microsoft.com/office/drawing/2014/main" id="{C67F90ED-DB6A-E6B2-BC2B-848EDA74198F}"/>
              </a:ext>
            </a:extLst>
          </p:cNvPr>
          <p:cNvPicPr>
            <a:picLocks noChangeAspect="1"/>
          </p:cNvPicPr>
          <p:nvPr/>
        </p:nvPicPr>
        <p:blipFill>
          <a:blip r:embed="rId3"/>
          <a:stretch>
            <a:fillRect/>
          </a:stretch>
        </p:blipFill>
        <p:spPr>
          <a:xfrm>
            <a:off x="7980810" y="3822067"/>
            <a:ext cx="3477162" cy="2127254"/>
          </a:xfrm>
          <a:prstGeom prst="rect">
            <a:avLst/>
          </a:prstGeom>
        </p:spPr>
      </p:pic>
      <p:pic>
        <p:nvPicPr>
          <p:cNvPr id="7" name="Picture 6">
            <a:extLst>
              <a:ext uri="{FF2B5EF4-FFF2-40B4-BE49-F238E27FC236}">
                <a16:creationId xmlns:a16="http://schemas.microsoft.com/office/drawing/2014/main" id="{74D1FA70-3058-F8AC-D322-E5F3D7818910}"/>
              </a:ext>
            </a:extLst>
          </p:cNvPr>
          <p:cNvPicPr>
            <a:picLocks noChangeAspect="1"/>
          </p:cNvPicPr>
          <p:nvPr/>
        </p:nvPicPr>
        <p:blipFill>
          <a:blip r:embed="rId4"/>
          <a:stretch>
            <a:fillRect/>
          </a:stretch>
        </p:blipFill>
        <p:spPr>
          <a:xfrm>
            <a:off x="1226720" y="1657985"/>
            <a:ext cx="4307552" cy="216408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727485"/>
            <a:ext cx="3634350" cy="20735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Showing the closet Distance of costal area to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Its coming to be 0.90KM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Minimum Distance to costal plane. </a:t>
            </a:r>
          </a:p>
        </p:txBody>
      </p:sp>
      <p:pic>
        <p:nvPicPr>
          <p:cNvPr id="7" name="Picture 6">
            <a:extLst>
              <a:ext uri="{FF2B5EF4-FFF2-40B4-BE49-F238E27FC236}">
                <a16:creationId xmlns:a16="http://schemas.microsoft.com/office/drawing/2014/main" id="{E0991A6F-A8FC-7DA8-E810-F7A6AC506E3D}"/>
              </a:ext>
            </a:extLst>
          </p:cNvPr>
          <p:cNvPicPr>
            <a:picLocks noChangeAspect="1"/>
          </p:cNvPicPr>
          <p:nvPr/>
        </p:nvPicPr>
        <p:blipFill>
          <a:blip r:embed="rId3"/>
          <a:stretch>
            <a:fillRect/>
          </a:stretch>
        </p:blipFill>
        <p:spPr>
          <a:xfrm>
            <a:off x="5415896" y="2270759"/>
            <a:ext cx="6042076" cy="292608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44331" y="2694305"/>
            <a:ext cx="4655430" cy="20148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Pie Chart showing the success rate to each other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percentage of 41.7% against other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1</a:t>
            </a:r>
          </a:p>
        </p:txBody>
      </p:sp>
      <p:pic>
        <p:nvPicPr>
          <p:cNvPr id="4" name="Picture 3">
            <a:extLst>
              <a:ext uri="{FF2B5EF4-FFF2-40B4-BE49-F238E27FC236}">
                <a16:creationId xmlns:a16="http://schemas.microsoft.com/office/drawing/2014/main" id="{7308197A-54FF-C753-DFD3-2B708619B2FA}"/>
              </a:ext>
            </a:extLst>
          </p:cNvPr>
          <p:cNvPicPr>
            <a:picLocks noChangeAspect="1"/>
          </p:cNvPicPr>
          <p:nvPr/>
        </p:nvPicPr>
        <p:blipFill>
          <a:blip r:embed="rId3"/>
          <a:stretch>
            <a:fillRect/>
          </a:stretch>
        </p:blipFill>
        <p:spPr>
          <a:xfrm>
            <a:off x="7345680" y="2231248"/>
            <a:ext cx="3718560" cy="327942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18A11CF8-35D5-17EF-4410-6AD004A2E52E}"/>
              </a:ext>
            </a:extLst>
          </p:cNvPr>
          <p:cNvSpPr txBox="1"/>
          <p:nvPr/>
        </p:nvSpPr>
        <p:spPr>
          <a:xfrm>
            <a:off x="1264143" y="1982576"/>
            <a:ext cx="10193830" cy="1323439"/>
          </a:xfrm>
          <a:prstGeom prst="rect">
            <a:avLst/>
          </a:prstGeom>
          <a:noFill/>
        </p:spPr>
        <p:txBody>
          <a:bodyPr wrap="square">
            <a:spAutoFit/>
          </a:bodyPr>
          <a:lstStyle/>
          <a:p>
            <a:pPr>
              <a:buNone/>
            </a:pPr>
            <a:r>
              <a:rPr lang="en-US" sz="1600" dirty="0">
                <a:latin typeface="Arial" panose="020B0604020202020204" pitchFamily="34" charset="0"/>
                <a:cs typeface="Arial" panose="020B0604020202020204" pitchFamily="34" charset="0"/>
              </a:rPr>
              <a:t>SpaceX is a private aerospace company known for its ambitious goal of reducing the cost of space travel and enabling the colonization of Mars. To improve operational efficiency and mission planning, it's essential to analyze historical launch data to uncover patterns related to mission outcomes.</a:t>
            </a:r>
          </a:p>
          <a:p>
            <a:r>
              <a:rPr lang="en-US" sz="1600" dirty="0">
                <a:latin typeface="Arial" panose="020B0604020202020204" pitchFamily="34" charset="0"/>
                <a:cs typeface="Arial" panose="020B0604020202020204" pitchFamily="34" charset="0"/>
              </a:rPr>
              <a:t>With growing data from various launches, visual and predictive tools are needed to help decision-makers quickly assess performance trends, site reliability, and factors influencing launch success</a:t>
            </a:r>
          </a:p>
        </p:txBody>
      </p:sp>
      <p:sp>
        <p:nvSpPr>
          <p:cNvPr id="7" name="TextBox 6">
            <a:extLst>
              <a:ext uri="{FF2B5EF4-FFF2-40B4-BE49-F238E27FC236}">
                <a16:creationId xmlns:a16="http://schemas.microsoft.com/office/drawing/2014/main" id="{DBAA318B-A9F4-72D2-A649-E6E90204827E}"/>
              </a:ext>
            </a:extLst>
          </p:cNvPr>
          <p:cNvSpPr txBox="1"/>
          <p:nvPr/>
        </p:nvSpPr>
        <p:spPr>
          <a:xfrm>
            <a:off x="828068" y="1475974"/>
            <a:ext cx="6096000" cy="430887"/>
          </a:xfrm>
          <a:prstGeom prst="rect">
            <a:avLst/>
          </a:prstGeom>
          <a:noFill/>
        </p:spPr>
        <p:txBody>
          <a:bodyPr wrap="square">
            <a:spAutoFit/>
          </a:bodyPr>
          <a:lstStyle/>
          <a:p>
            <a:pPr>
              <a:buNone/>
            </a:pPr>
            <a:r>
              <a:rPr lang="en-US" sz="2200" b="1" dirty="0">
                <a:latin typeface="Abadi" panose="020B0604020104020204" pitchFamily="34" charset="0"/>
              </a:rPr>
              <a:t>🛰️ Project Background &amp; Context</a:t>
            </a:r>
          </a:p>
        </p:txBody>
      </p:sp>
      <p:sp>
        <p:nvSpPr>
          <p:cNvPr id="9" name="TextBox 8">
            <a:extLst>
              <a:ext uri="{FF2B5EF4-FFF2-40B4-BE49-F238E27FC236}">
                <a16:creationId xmlns:a16="http://schemas.microsoft.com/office/drawing/2014/main" id="{B46C7C7C-7708-D403-FDC4-ECD8BF8F95F8}"/>
              </a:ext>
            </a:extLst>
          </p:cNvPr>
          <p:cNvSpPr txBox="1"/>
          <p:nvPr/>
        </p:nvSpPr>
        <p:spPr>
          <a:xfrm>
            <a:off x="1264143" y="3812366"/>
            <a:ext cx="7096086" cy="1569660"/>
          </a:xfrm>
          <a:prstGeom prst="rect">
            <a:avLst/>
          </a:prstGeom>
          <a:noFill/>
        </p:spPr>
        <p:txBody>
          <a:bodyPr wrap="square">
            <a:spAutoFit/>
          </a:bodyPr>
          <a:lstStyle/>
          <a:p>
            <a:pPr>
              <a:buNone/>
            </a:pPr>
            <a:endParaRPr lang="en-US" sz="1600" dirty="0">
              <a:latin typeface="Arial" panose="020B0604020202020204" pitchFamily="34" charset="0"/>
              <a:cs typeface="Arial" panose="020B0604020202020204" pitchFamily="34" charset="0"/>
            </a:endParaRPr>
          </a:p>
          <a:p>
            <a:pPr>
              <a:buFont typeface="+mj-lt"/>
              <a:buAutoNum type="arabicPeriod"/>
            </a:pPr>
            <a:r>
              <a:rPr lang="en-US" sz="1600" dirty="0">
                <a:latin typeface="Arial" panose="020B0604020202020204" pitchFamily="34" charset="0"/>
                <a:cs typeface="Arial" panose="020B0604020202020204" pitchFamily="34" charset="0"/>
              </a:rPr>
              <a:t> Which launch sites have the highest success rates?</a:t>
            </a:r>
          </a:p>
          <a:p>
            <a:pPr>
              <a:buFont typeface="+mj-lt"/>
              <a:buAutoNum type="arabicPeriod"/>
            </a:pPr>
            <a:r>
              <a:rPr lang="en-US" sz="1600" dirty="0">
                <a:latin typeface="Arial" panose="020B0604020202020204" pitchFamily="34" charset="0"/>
                <a:cs typeface="Arial" panose="020B0604020202020204" pitchFamily="34" charset="0"/>
              </a:rPr>
              <a:t> Is there a relationship between payload mass and launch success?</a:t>
            </a:r>
          </a:p>
          <a:p>
            <a:pPr>
              <a:buFont typeface="+mj-lt"/>
              <a:buAutoNum type="arabicPeriod"/>
            </a:pPr>
            <a:r>
              <a:rPr lang="en-US" sz="1600" dirty="0">
                <a:latin typeface="Arial" panose="020B0604020202020204" pitchFamily="34" charset="0"/>
                <a:cs typeface="Arial" panose="020B0604020202020204" pitchFamily="34" charset="0"/>
              </a:rPr>
              <a:t> Do different booster versions impact mission outcomes?</a:t>
            </a:r>
          </a:p>
          <a:p>
            <a:pPr>
              <a:buFont typeface="+mj-lt"/>
              <a:buAutoNum type="arabicPeriod"/>
            </a:pPr>
            <a:r>
              <a:rPr lang="en-US" sz="1600" dirty="0">
                <a:latin typeface="Arial" panose="020B0604020202020204" pitchFamily="34" charset="0"/>
                <a:cs typeface="Arial" panose="020B0604020202020204" pitchFamily="34" charset="0"/>
              </a:rPr>
              <a:t> Can we predict whether a future launch will succeed based on key parameters?</a:t>
            </a:r>
          </a:p>
        </p:txBody>
      </p:sp>
      <p:sp>
        <p:nvSpPr>
          <p:cNvPr id="11" name="TextBox 10">
            <a:extLst>
              <a:ext uri="{FF2B5EF4-FFF2-40B4-BE49-F238E27FC236}">
                <a16:creationId xmlns:a16="http://schemas.microsoft.com/office/drawing/2014/main" id="{80637153-77EB-D39F-3ABD-D57700123B53}"/>
              </a:ext>
            </a:extLst>
          </p:cNvPr>
          <p:cNvSpPr txBox="1"/>
          <p:nvPr/>
        </p:nvSpPr>
        <p:spPr>
          <a:xfrm>
            <a:off x="1264143" y="3475510"/>
            <a:ext cx="6096000" cy="430887"/>
          </a:xfrm>
          <a:prstGeom prst="rect">
            <a:avLst/>
          </a:prstGeom>
          <a:noFill/>
        </p:spPr>
        <p:txBody>
          <a:bodyPr wrap="square">
            <a:spAutoFit/>
          </a:bodyPr>
          <a:lstStyle/>
          <a:p>
            <a:pPr>
              <a:buNone/>
            </a:pPr>
            <a:r>
              <a:rPr lang="en-US" sz="2200" b="1" dirty="0">
                <a:solidFill>
                  <a:schemeClr val="accent1">
                    <a:lumMod val="75000"/>
                  </a:schemeClr>
                </a:solidFill>
                <a:latin typeface="Abadi" panose="020B0604020104020204" pitchFamily="34" charset="0"/>
              </a:rPr>
              <a:t>Problems We Aimed to Solve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740025"/>
            <a:ext cx="4996213" cy="1999615"/>
          </a:xfrm>
          <a:prstGeom prst="rect">
            <a:avLst/>
          </a:prstGeom>
        </p:spPr>
        <p:txBody>
          <a:bodyPr lIns="91440" tIns="45720" rIns="91440" bIns="45720" anchor="t">
            <a:normAutofit/>
          </a:bodyPr>
          <a:lstStyle/>
          <a:p>
            <a:r>
              <a:rPr lang="en-US" sz="2400" dirty="0">
                <a:latin typeface="Abadi" panose="020B0604020104020204" pitchFamily="34" charset="0"/>
              </a:rPr>
              <a:t>Pie chart shows the Success vs. Failure for the site.</a:t>
            </a:r>
          </a:p>
          <a:p>
            <a:r>
              <a:rPr lang="en-US" sz="2400" dirty="0">
                <a:latin typeface="Abadi" panose="020B0604020104020204" pitchFamily="34" charset="0"/>
              </a:rPr>
              <a:t>It has 76.9% of success which is 10 out of 13 Total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a:t>
            </a:r>
          </a:p>
        </p:txBody>
      </p:sp>
      <p:pic>
        <p:nvPicPr>
          <p:cNvPr id="7" name="Picture 6">
            <a:extLst>
              <a:ext uri="{FF2B5EF4-FFF2-40B4-BE49-F238E27FC236}">
                <a16:creationId xmlns:a16="http://schemas.microsoft.com/office/drawing/2014/main" id="{2090D29C-D84E-910A-5C41-DDD8E1AD8E7C}"/>
              </a:ext>
            </a:extLst>
          </p:cNvPr>
          <p:cNvPicPr>
            <a:picLocks noChangeAspect="1"/>
          </p:cNvPicPr>
          <p:nvPr/>
        </p:nvPicPr>
        <p:blipFill>
          <a:blip r:embed="rId3"/>
          <a:stretch>
            <a:fillRect/>
          </a:stretch>
        </p:blipFill>
        <p:spPr>
          <a:xfrm>
            <a:off x="7254240" y="2243731"/>
            <a:ext cx="3413760" cy="301061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511039"/>
            <a:ext cx="11178149" cy="16659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explains the success for each Booster version for various </a:t>
            </a:r>
            <a:r>
              <a:rPr lang="en-US" sz="2200" dirty="0" err="1">
                <a:solidFill>
                  <a:schemeClr val="accent3">
                    <a:lumMod val="25000"/>
                  </a:schemeClr>
                </a:solidFill>
                <a:latin typeface="Abadi" panose="020B0604020104020204" pitchFamily="34" charset="0"/>
              </a:rPr>
              <a:t>PayLoad</a:t>
            </a:r>
            <a:r>
              <a:rPr lang="en-US" sz="2200" dirty="0">
                <a:solidFill>
                  <a:schemeClr val="accent3">
                    <a:lumMod val="25000"/>
                  </a:schemeClr>
                </a:solidFill>
                <a:latin typeface="Abadi" panose="020B0604020104020204" pitchFamily="34" charset="0"/>
              </a:rPr>
              <a:t> Mass(Kg)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 vs </a:t>
            </a:r>
            <a:r>
              <a:rPr lang="en-US" dirty="0" err="1">
                <a:solidFill>
                  <a:srgbClr val="0B49CB"/>
                </a:solidFill>
                <a:latin typeface="Abadi"/>
              </a:rPr>
              <a:t>PayLoad</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1AC460A-6098-2DF5-D96C-CB31F7C5724A}"/>
              </a:ext>
            </a:extLst>
          </p:cNvPr>
          <p:cNvPicPr>
            <a:picLocks noChangeAspect="1"/>
          </p:cNvPicPr>
          <p:nvPr/>
        </p:nvPicPr>
        <p:blipFill>
          <a:blip r:embed="rId3"/>
          <a:stretch>
            <a:fillRect/>
          </a:stretch>
        </p:blipFill>
        <p:spPr>
          <a:xfrm>
            <a:off x="2849880" y="1614337"/>
            <a:ext cx="6736080" cy="250156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615514"/>
            <a:ext cx="5325989" cy="197172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shows the accuracy for different models.</a:t>
            </a:r>
          </a:p>
          <a:p>
            <a:pPr>
              <a:lnSpc>
                <a:spcPct val="100000"/>
              </a:lnSpc>
              <a:spcBef>
                <a:spcPts val="1400"/>
              </a:spcBef>
            </a:pPr>
            <a:r>
              <a:rPr lang="en-US" sz="2200" dirty="0">
                <a:solidFill>
                  <a:schemeClr val="accent3">
                    <a:lumMod val="25000"/>
                  </a:schemeClr>
                </a:solidFill>
                <a:latin typeface="Abadi" panose="020B0604020104020204" pitchFamily="34" charset="0"/>
              </a:rPr>
              <a:t>KNN and Logistic Regression Gave the best.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a:extLst>
              <a:ext uri="{FF2B5EF4-FFF2-40B4-BE49-F238E27FC236}">
                <a16:creationId xmlns:a16="http://schemas.microsoft.com/office/drawing/2014/main" id="{3A6DFD5D-855D-C94E-363B-B6B3DEC85548}"/>
              </a:ext>
            </a:extLst>
          </p:cNvPr>
          <p:cNvPicPr>
            <a:picLocks noChangeAspect="1"/>
          </p:cNvPicPr>
          <p:nvPr/>
        </p:nvPicPr>
        <p:blipFill>
          <a:blip r:embed="rId3"/>
          <a:stretch>
            <a:fillRect/>
          </a:stretch>
        </p:blipFill>
        <p:spPr>
          <a:xfrm>
            <a:off x="6215469" y="1722120"/>
            <a:ext cx="5613222" cy="39014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68131" y="2302199"/>
            <a:ext cx="4518269" cy="3198482"/>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Confusion Matrix of KNN Classification </a:t>
            </a:r>
          </a:p>
          <a:p>
            <a:pPr>
              <a:lnSpc>
                <a:spcPct val="100000"/>
              </a:lnSpc>
              <a:spcBef>
                <a:spcPts val="1400"/>
              </a:spcBef>
            </a:pPr>
            <a:r>
              <a:rPr lang="en-US" sz="2000" dirty="0">
                <a:solidFill>
                  <a:schemeClr val="accent3">
                    <a:lumMod val="25000"/>
                  </a:schemeClr>
                </a:solidFill>
                <a:latin typeface="Abadi" panose="020B0604020104020204" pitchFamily="34" charset="0"/>
              </a:rPr>
              <a:t>Suggest model correctly predicted total of 17 outcomes.</a:t>
            </a:r>
          </a:p>
          <a:p>
            <a:pPr>
              <a:lnSpc>
                <a:spcPct val="100000"/>
              </a:lnSpc>
              <a:spcBef>
                <a:spcPts val="1400"/>
              </a:spcBef>
            </a:pPr>
            <a:r>
              <a:rPr lang="en-US" sz="2000" dirty="0">
                <a:solidFill>
                  <a:schemeClr val="accent3">
                    <a:lumMod val="25000"/>
                  </a:schemeClr>
                </a:solidFill>
                <a:latin typeface="Abadi" panose="020B0604020104020204" pitchFamily="34" charset="0"/>
              </a:rPr>
              <a:t>Wrongly Predicted 1 Outcome where it predicted landed but true outcome was did not land(Failure)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176A08B9-A3BF-FF83-2659-70A84D17C67D}"/>
              </a:ext>
            </a:extLst>
          </p:cNvPr>
          <p:cNvPicPr>
            <a:picLocks noChangeAspect="1"/>
          </p:cNvPicPr>
          <p:nvPr/>
        </p:nvPicPr>
        <p:blipFill>
          <a:blip r:embed="rId3"/>
          <a:stretch>
            <a:fillRect/>
          </a:stretch>
        </p:blipFill>
        <p:spPr>
          <a:xfrm>
            <a:off x="6964679" y="2195519"/>
            <a:ext cx="3779522" cy="319848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Score on test set was same for both Logistic</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Regression and KNN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Prediction of both on test data were same as well.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But KNN performs better on training Data then the Logistic Regression so,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chosen KNN as our final model.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FF39736-D350-63DF-A682-DB297D363B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14CB32-7220-EC7C-01D2-42B8C4E36DAE}"/>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B7C3D074-21B3-D3EB-8673-F7D95A7169BD}"/>
              </a:ext>
            </a:extLst>
          </p:cNvPr>
          <p:cNvSpPr>
            <a:spLocks noGrp="1"/>
          </p:cNvSpPr>
          <p:nvPr>
            <p:ph sz="half" idx="4294967295"/>
          </p:nvPr>
        </p:nvSpPr>
        <p:spPr>
          <a:xfrm>
            <a:off x="611627" y="5253564"/>
            <a:ext cx="10385669" cy="648552"/>
          </a:xfrm>
          <a:prstGeom prst="rect">
            <a:avLst/>
          </a:prstGeom>
        </p:spPr>
        <p:txBody>
          <a:bodyPr>
            <a:normAutofit fontScale="92500"/>
          </a:bodyPr>
          <a:lstStyle/>
          <a:p>
            <a:pPr marL="0" indent="0">
              <a:lnSpc>
                <a:spcPct val="100000"/>
              </a:lnSpc>
              <a:spcBef>
                <a:spcPts val="1400"/>
              </a:spcBef>
              <a:buNone/>
            </a:pPr>
            <a:r>
              <a:rPr lang="en-US" sz="2200" dirty="0">
                <a:solidFill>
                  <a:srgbClr val="204E79"/>
                </a:solidFill>
                <a:latin typeface="Abadi" panose="020B0604020104020204" pitchFamily="34" charset="0"/>
              </a:rPr>
              <a:t>You can see here the accuracy on train set for KNN is greater than Logistic Regression</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2756D2A1-BED0-24EC-F95B-EDADDCC1F72D}"/>
              </a:ext>
            </a:extLst>
          </p:cNvPr>
          <p:cNvSpPr txBox="1">
            <a:spLocks/>
          </p:cNvSpPr>
          <p:nvPr/>
        </p:nvSpPr>
        <p:spPr>
          <a:xfrm>
            <a:off x="770011" y="89787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a:rPr>
              <a:t>Appendix</a:t>
            </a:r>
          </a:p>
          <a:p>
            <a:endParaRPr lang="en-US" dirty="0">
              <a:solidFill>
                <a:srgbClr val="0B49CB"/>
              </a:solidFill>
            </a:endParaRPr>
          </a:p>
        </p:txBody>
      </p:sp>
      <p:pic>
        <p:nvPicPr>
          <p:cNvPr id="3" name="Picture 2">
            <a:extLst>
              <a:ext uri="{FF2B5EF4-FFF2-40B4-BE49-F238E27FC236}">
                <a16:creationId xmlns:a16="http://schemas.microsoft.com/office/drawing/2014/main" id="{ED9344F0-B6FF-F06A-08CA-57731B05B37C}"/>
              </a:ext>
            </a:extLst>
          </p:cNvPr>
          <p:cNvPicPr>
            <a:picLocks noChangeAspect="1"/>
          </p:cNvPicPr>
          <p:nvPr/>
        </p:nvPicPr>
        <p:blipFill>
          <a:blip r:embed="rId3"/>
          <a:stretch>
            <a:fillRect/>
          </a:stretch>
        </p:blipFill>
        <p:spPr>
          <a:xfrm>
            <a:off x="1194703" y="1446928"/>
            <a:ext cx="9802593" cy="1581371"/>
          </a:xfrm>
          <a:prstGeom prst="rect">
            <a:avLst/>
          </a:prstGeom>
        </p:spPr>
      </p:pic>
      <p:pic>
        <p:nvPicPr>
          <p:cNvPr id="7" name="Picture 6">
            <a:extLst>
              <a:ext uri="{FF2B5EF4-FFF2-40B4-BE49-F238E27FC236}">
                <a16:creationId xmlns:a16="http://schemas.microsoft.com/office/drawing/2014/main" id="{0A495231-6434-9BCB-300A-05C5C08595AC}"/>
              </a:ext>
            </a:extLst>
          </p:cNvPr>
          <p:cNvPicPr>
            <a:picLocks noChangeAspect="1"/>
          </p:cNvPicPr>
          <p:nvPr/>
        </p:nvPicPr>
        <p:blipFill>
          <a:blip r:embed="rId4"/>
          <a:stretch>
            <a:fillRect/>
          </a:stretch>
        </p:blipFill>
        <p:spPr>
          <a:xfrm>
            <a:off x="2714972" y="3299142"/>
            <a:ext cx="7066600" cy="1570356"/>
          </a:xfrm>
          <a:prstGeom prst="rect">
            <a:avLst/>
          </a:prstGeom>
        </p:spPr>
      </p:pic>
    </p:spTree>
    <p:extLst>
      <p:ext uri="{BB962C8B-B14F-4D97-AF65-F5344CB8AC3E}">
        <p14:creationId xmlns:p14="http://schemas.microsoft.com/office/powerpoint/2010/main" val="2498452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11" name="Rectangle 8">
            <a:extLst>
              <a:ext uri="{FF2B5EF4-FFF2-40B4-BE49-F238E27FC236}">
                <a16:creationId xmlns:a16="http://schemas.microsoft.com/office/drawing/2014/main" id="{866E6759-5C24-E305-C176-16ACB6DB22F7}"/>
              </a:ext>
            </a:extLst>
          </p:cNvPr>
          <p:cNvSpPr>
            <a:spLocks noChangeArrowheads="1"/>
          </p:cNvSpPr>
          <p:nvPr/>
        </p:nvSpPr>
        <p:spPr bwMode="auto">
          <a:xfrm rot="10800000" flipV="1">
            <a:off x="770011" y="1294478"/>
            <a:ext cx="1078305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Data Collection</a:t>
            </a:r>
            <a:r>
              <a:rPr kumimoji="0" lang="en-US" altLang="en-US" sz="1800" b="0" i="0" u="none" strike="noStrike" cap="none" normalizeH="0" baseline="0" dirty="0">
                <a:ln>
                  <a:noFill/>
                </a:ln>
                <a:solidFill>
                  <a:schemeClr val="tx1"/>
                </a:solidFill>
                <a:effectLst/>
                <a:latin typeface="Arial" panose="020B0604020202020204" pitchFamily="34" charset="0"/>
              </a:rPr>
              <a:t>: Used SpaceX launch data with features like launch site, payload ,booster, and outcome.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Data Wrangling</a:t>
            </a:r>
            <a:r>
              <a:rPr kumimoji="0" lang="en-US" altLang="en-US" sz="1800" b="0" i="0" u="none" strike="noStrike" cap="none" normalizeH="0" baseline="0" dirty="0">
                <a:ln>
                  <a:noFill/>
                </a:ln>
                <a:solidFill>
                  <a:schemeClr val="tx1"/>
                </a:solidFill>
                <a:effectLst/>
                <a:latin typeface="Arial" panose="020B0604020202020204" pitchFamily="34" charset="0"/>
              </a:rPr>
              <a:t>: Cleaned data, handled missing values, standardized payload ranges, and      encoded categories.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EDA</a:t>
            </a:r>
            <a:r>
              <a:rPr kumimoji="0" lang="en-US" altLang="en-US" sz="1800" b="0" i="0" u="none" strike="noStrike" cap="none" normalizeH="0" baseline="0" dirty="0">
                <a:ln>
                  <a:noFill/>
                </a:ln>
                <a:solidFill>
                  <a:schemeClr val="tx1"/>
                </a:solidFill>
                <a:effectLst/>
                <a:latin typeface="Arial" panose="020B0604020202020204" pitchFamily="34" charset="0"/>
              </a:rPr>
              <a:t>: Visualized site success rates, payload vs. outcome trends, and booster performance using Pandas, SQL, and Plotly.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Interactive Analytics</a:t>
            </a:r>
            <a:r>
              <a:rPr kumimoji="0" lang="en-US" altLang="en-US" sz="1800" b="0" i="0" u="none" strike="noStrike" cap="none" normalizeH="0" baseline="0" dirty="0">
                <a:ln>
                  <a:noFill/>
                </a:ln>
                <a:solidFill>
                  <a:schemeClr val="tx1"/>
                </a:solidFill>
                <a:effectLst/>
                <a:latin typeface="Arial" panose="020B0604020202020204" pitchFamily="34" charset="0"/>
              </a:rPr>
              <a:t>: Built a dashboard with dropdowns, pie charts, and scatter plots using Plotly Dash. (Folium optional for maps.)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Predictive Modeling</a:t>
            </a:r>
            <a:r>
              <a:rPr kumimoji="0" lang="en-US" altLang="en-US" sz="1800" b="0" i="0" u="none" strike="noStrike" cap="none" normalizeH="0" baseline="0" dirty="0">
                <a:ln>
                  <a:noFill/>
                </a:ln>
                <a:solidFill>
                  <a:schemeClr val="tx1"/>
                </a:solidFill>
                <a:effectLst/>
                <a:latin typeface="Arial" panose="020B0604020202020204" pitchFamily="34" charset="0"/>
              </a:rPr>
              <a:t>: Applied Logistic Regression and Decision Trees, optimized with </a:t>
            </a:r>
            <a:r>
              <a:rPr kumimoji="0" lang="en-US" altLang="en-US" sz="1800" b="0" i="0" u="none" strike="noStrike" cap="none" normalizeH="0" baseline="0" dirty="0" err="1">
                <a:ln>
                  <a:noFill/>
                </a:ln>
                <a:solidFill>
                  <a:schemeClr val="tx1"/>
                </a:solidFill>
                <a:effectLst/>
                <a:latin typeface="Arial" panose="020B0604020202020204" pitchFamily="34" charset="0"/>
              </a:rPr>
              <a:t>GridSearchCV</a:t>
            </a:r>
            <a:r>
              <a:rPr kumimoji="0" lang="en-US" altLang="en-US" sz="1800" b="0" i="0" u="none" strike="noStrike" cap="none" normalizeH="0" baseline="0" dirty="0">
                <a:ln>
                  <a:noFill/>
                </a:ln>
                <a:solidFill>
                  <a:schemeClr val="tx1"/>
                </a:solidFill>
                <a:effectLst/>
                <a:latin typeface="Arial" panose="020B0604020202020204" pitchFamily="34" charset="0"/>
              </a:rPr>
              <a:t>, and evaluated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B07F622F-F940-8004-0D9F-BFBB109CF06A}"/>
              </a:ext>
            </a:extLst>
          </p:cNvPr>
          <p:cNvSpPr>
            <a:spLocks noGrp="1" noChangeArrowheads="1"/>
          </p:cNvSpPr>
          <p:nvPr>
            <p:ph type="ctrTitle"/>
          </p:nvPr>
        </p:nvSpPr>
        <p:spPr bwMode="auto">
          <a:xfrm>
            <a:off x="1074811" y="1736499"/>
            <a:ext cx="9144000" cy="238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SpaceX API</a:t>
            </a:r>
            <a:r>
              <a:rPr kumimoji="0" lang="en-US" altLang="en-US" sz="1800" b="0" i="0" u="none" strike="noStrike" cap="none" normalizeH="0" baseline="0" dirty="0">
                <a:ln>
                  <a:noFill/>
                </a:ln>
                <a:solidFill>
                  <a:schemeClr val="tx1"/>
                </a:solidFill>
                <a:effectLst/>
                <a:latin typeface="Arial" panose="020B0604020202020204" pitchFamily="34" charset="0"/>
              </a:rPr>
              <a:t> – For real-time and structured launch data</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Web Scraping</a:t>
            </a:r>
            <a:r>
              <a:rPr kumimoji="0" lang="en-US" altLang="en-US" sz="1800" b="0" i="0" u="none" strike="noStrike" cap="none" normalizeH="0" baseline="0" dirty="0">
                <a:ln>
                  <a:noFill/>
                </a:ln>
                <a:solidFill>
                  <a:schemeClr val="tx1"/>
                </a:solidFill>
                <a:effectLst/>
                <a:latin typeface="Arial" panose="020B0604020202020204" pitchFamily="34" charset="0"/>
              </a:rPr>
              <a:t> – Used </a:t>
            </a:r>
            <a:r>
              <a:rPr kumimoji="0" lang="en-US" altLang="en-US" sz="1600" b="0" i="0" u="none" strike="noStrike" cap="none" normalizeH="0" baseline="0" dirty="0">
                <a:ln>
                  <a:noFill/>
                </a:ln>
                <a:solidFill>
                  <a:schemeClr val="tx1"/>
                </a:solidFill>
                <a:effectLst/>
                <a:latin typeface="Arial Unicode MS"/>
              </a:rPr>
              <a:t>BeautifulSoup to extract booster and mission info from public sites.</a:t>
            </a:r>
            <a:br>
              <a:rPr kumimoji="0" lang="en-US" altLang="en-US" sz="1600" b="0" i="0" u="none" strike="noStrike" cap="none" normalizeH="0" baseline="0" dirty="0">
                <a:ln>
                  <a:noFill/>
                </a:ln>
                <a:solidFill>
                  <a:schemeClr val="tx1"/>
                </a:solidFill>
                <a:effectLst/>
                <a:latin typeface="Arial Unicode MS"/>
              </a:rPr>
            </a:b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SQL Databases</a:t>
            </a:r>
            <a:r>
              <a:rPr kumimoji="0" lang="en-US" altLang="en-US" sz="1800" b="0" i="0" u="none" strike="noStrike" cap="none" normalizeH="0" baseline="0" dirty="0">
                <a:ln>
                  <a:noFill/>
                </a:ln>
                <a:solidFill>
                  <a:schemeClr val="tx1"/>
                </a:solidFill>
                <a:effectLst/>
                <a:latin typeface="Arial" panose="020B0604020202020204" pitchFamily="34" charset="0"/>
              </a:rPr>
              <a:t> – Used for querying and filtering launch record</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1138"/>
            <a:ext cx="10515600" cy="549275"/>
          </a:xfrm>
          <a:prstGeom prst="rect">
            <a:avLst/>
          </a:prstGeom>
        </p:spPr>
        <p:txBody>
          <a:bodyPr/>
          <a:lstStyle/>
          <a:p>
            <a:pPr marL="0" indent="0">
              <a:buNone/>
            </a:pPr>
            <a:r>
              <a:rPr lang="en-US" dirty="0"/>
              <a:t>Data Sources: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3" name="TextBox 12">
            <a:extLst>
              <a:ext uri="{FF2B5EF4-FFF2-40B4-BE49-F238E27FC236}">
                <a16:creationId xmlns:a16="http://schemas.microsoft.com/office/drawing/2014/main" id="{478C7C5D-9FCB-F44D-4F76-03AF60369B79}"/>
              </a:ext>
            </a:extLst>
          </p:cNvPr>
          <p:cNvSpPr txBox="1"/>
          <p:nvPr/>
        </p:nvSpPr>
        <p:spPr>
          <a:xfrm>
            <a:off x="1074811" y="4752592"/>
            <a:ext cx="9723818"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Start ⟶ Query SpaceX API &amp; Web Scrape Metadata ⟶ Parse to </a:t>
            </a:r>
            <a:r>
              <a:rPr lang="en-IN" dirty="0" err="1">
                <a:latin typeface="Arial" panose="020B0604020202020204" pitchFamily="34" charset="0"/>
                <a:cs typeface="Arial" panose="020B0604020202020204" pitchFamily="34" charset="0"/>
              </a:rPr>
              <a:t>DataFrames</a:t>
            </a:r>
            <a:r>
              <a:rPr lang="en-IN" dirty="0">
                <a:latin typeface="Arial" panose="020B0604020202020204" pitchFamily="34" charset="0"/>
                <a:cs typeface="Arial" panose="020B0604020202020204" pitchFamily="34" charset="0"/>
              </a:rPr>
              <a:t> ⟶ Apply SQL Filters ⟶ Merge CSVs</a:t>
            </a:r>
          </a:p>
        </p:txBody>
      </p:sp>
      <p:sp>
        <p:nvSpPr>
          <p:cNvPr id="15" name="TextBox 14">
            <a:extLst>
              <a:ext uri="{FF2B5EF4-FFF2-40B4-BE49-F238E27FC236}">
                <a16:creationId xmlns:a16="http://schemas.microsoft.com/office/drawing/2014/main" id="{4BC0F56E-C1E1-2C5F-24BD-98819C8DA3A2}"/>
              </a:ext>
            </a:extLst>
          </p:cNvPr>
          <p:cNvSpPr txBox="1"/>
          <p:nvPr/>
        </p:nvSpPr>
        <p:spPr>
          <a:xfrm>
            <a:off x="770011" y="4046315"/>
            <a:ext cx="6112328" cy="430887"/>
          </a:xfrm>
          <a:prstGeom prst="rect">
            <a:avLst/>
          </a:prstGeom>
          <a:noFill/>
        </p:spPr>
        <p:txBody>
          <a:bodyPr wrap="square">
            <a:spAutoFit/>
          </a:bodyPr>
          <a:lstStyle/>
          <a:p>
            <a:pPr marL="0" indent="0">
              <a:buNone/>
            </a:pPr>
            <a:r>
              <a:rPr lang="en-US" sz="2200" dirty="0">
                <a:latin typeface="Abadi" panose="020B0604020104020204" pitchFamily="34" charset="0"/>
              </a:rPr>
              <a:t>Work Flow for Data Collection: </a:t>
            </a:r>
          </a:p>
        </p:txBody>
      </p:sp>
    </p:spTree>
    <p:extLst>
      <p:ext uri="{BB962C8B-B14F-4D97-AF65-F5344CB8AC3E}">
        <p14:creationId xmlns:p14="http://schemas.microsoft.com/office/powerpoint/2010/main" val="32886658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2" name="Content Placeholder 1">
            <a:extLst>
              <a:ext uri="{FF2B5EF4-FFF2-40B4-BE49-F238E27FC236}">
                <a16:creationId xmlns:a16="http://schemas.microsoft.com/office/drawing/2014/main" id="{873D2986-2D63-F1DC-66F2-D3B2E0F3A7F9}"/>
              </a:ext>
            </a:extLst>
          </p:cNvPr>
          <p:cNvGraphicFramePr>
            <a:graphicFrameLocks noGrp="1"/>
          </p:cNvGraphicFramePr>
          <p:nvPr>
            <p:ph idx="4294967295"/>
            <p:extLst>
              <p:ext uri="{D42A27DB-BD31-4B8C-83A1-F6EECF244321}">
                <p14:modId xmlns:p14="http://schemas.microsoft.com/office/powerpoint/2010/main" val="201640571"/>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Objective</a:t>
            </a:r>
          </a:p>
          <a:p>
            <a:r>
              <a:rPr lang="en-US" sz="1600" dirty="0">
                <a:latin typeface="Arial" panose="020B0604020202020204" pitchFamily="34" charset="0"/>
                <a:cs typeface="Arial" panose="020B0604020202020204" pitchFamily="34" charset="0"/>
              </a:rPr>
              <a:t>In this lab, you will make a get request to the SpaceX API. You will also do some basic data wrangling and formatting.</a:t>
            </a:r>
          </a:p>
          <a:p>
            <a:r>
              <a:rPr lang="en-US" sz="1600" dirty="0">
                <a:latin typeface="Arial" panose="020B0604020202020204" pitchFamily="34" charset="0"/>
                <a:cs typeface="Arial" panose="020B0604020202020204" pitchFamily="34" charset="0"/>
              </a:rPr>
              <a:t>Request to the SpaceX API</a:t>
            </a:r>
          </a:p>
          <a:p>
            <a:r>
              <a:rPr lang="en-US" sz="1600" dirty="0">
                <a:latin typeface="Arial" panose="020B0604020202020204" pitchFamily="34" charset="0"/>
                <a:cs typeface="Arial" panose="020B0604020202020204" pitchFamily="34" charset="0"/>
              </a:rPr>
              <a:t>Clean the requested data</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Rest API Notebook.</a:t>
            </a:r>
          </a:p>
          <a:p>
            <a:pPr marL="0" indent="0">
              <a:buNone/>
            </a:pPr>
            <a:r>
              <a:rPr lang="en-US" sz="1200" dirty="0">
                <a:hlinkClick r:id="rId8"/>
              </a:rPr>
              <a:t>https://github.com/kaustuk000/SpaceX-Landing-Pridictor/blob/main/jupyter-labs-spacex-data-collection-api.ipynb</a:t>
            </a:r>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98611" y="1901145"/>
            <a:ext cx="3932238"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Used Wikipedia for Web Scrapping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Link for Web Scrapping Notebook</a:t>
            </a:r>
          </a:p>
          <a:p>
            <a:pPr>
              <a:lnSpc>
                <a:spcPct val="100000"/>
              </a:lnSpc>
              <a:spcBef>
                <a:spcPts val="1400"/>
              </a:spcBef>
            </a:pPr>
            <a:r>
              <a:rPr lang="en-US" sz="1100" dirty="0">
                <a:solidFill>
                  <a:schemeClr val="accent3">
                    <a:lumMod val="25000"/>
                  </a:schemeClr>
                </a:solidFill>
                <a:latin typeface="Abadi" panose="020B0604020104020204" pitchFamily="34" charset="0"/>
                <a:hlinkClick r:id="rId3"/>
              </a:rPr>
              <a:t>https://github.com/kaustuk000/SpaceX-Landing-Pridictor/blob/main/jupyter-labs-webscraping.ipynb</a:t>
            </a:r>
            <a:endParaRPr lang="en-US" sz="11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37B58D1E-069A-2ED1-48C0-A847187BBF52}"/>
              </a:ext>
            </a:extLst>
          </p:cNvPr>
          <p:cNvGraphicFramePr/>
          <p:nvPr>
            <p:extLst>
              <p:ext uri="{D42A27DB-BD31-4B8C-83A1-F6EECF244321}">
                <p14:modId xmlns:p14="http://schemas.microsoft.com/office/powerpoint/2010/main" val="2544965785"/>
              </p:ext>
            </p:extLst>
          </p:nvPr>
        </p:nvGraphicFramePr>
        <p:xfrm>
          <a:off x="3177947" y="1240099"/>
          <a:ext cx="7953453"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584</TotalTime>
  <Words>2288</Words>
  <Application>Microsoft Office PowerPoint</Application>
  <PresentationFormat>Widescreen</PresentationFormat>
  <Paragraphs>387</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 SpaceX API – For real-time and structured launch data   Web Scraping – Used BeautifulSoup to extract booster and mission info from public sites.   SQL Databases – Used for querying and filtering launch record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the flight Number increases success rate on each Launch site increase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 show 4 Launch site location on Map.  Location of CCAFS LC-40 and CCAFS SLC-40 are very close so they appear like in same 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kaustuk singh</cp:lastModifiedBy>
  <cp:revision>239</cp:revision>
  <dcterms:created xsi:type="dcterms:W3CDTF">2021-04-29T18:58:34Z</dcterms:created>
  <dcterms:modified xsi:type="dcterms:W3CDTF">2025-06-25T10:24:28Z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